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tiff" ContentType="image/tif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15.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2" r:id="rId1"/>
    <p:sldMasterId id="2147483674" r:id="rId2"/>
  </p:sldMasterIdLst>
  <p:notesMasterIdLst>
    <p:notesMasterId r:id="rId33"/>
  </p:notesMasterIdLst>
  <p:sldIdLst>
    <p:sldId id="257" r:id="rId3"/>
    <p:sldId id="298" r:id="rId4"/>
    <p:sldId id="269" r:id="rId5"/>
    <p:sldId id="305" r:id="rId6"/>
    <p:sldId id="271" r:id="rId7"/>
    <p:sldId id="278" r:id="rId8"/>
    <p:sldId id="279" r:id="rId9"/>
    <p:sldId id="280" r:id="rId10"/>
    <p:sldId id="281" r:id="rId11"/>
    <p:sldId id="272" r:id="rId12"/>
    <p:sldId id="273" r:id="rId13"/>
    <p:sldId id="296" r:id="rId14"/>
    <p:sldId id="294" r:id="rId15"/>
    <p:sldId id="274" r:id="rId16"/>
    <p:sldId id="307" r:id="rId17"/>
    <p:sldId id="308" r:id="rId18"/>
    <p:sldId id="292" r:id="rId19"/>
    <p:sldId id="291" r:id="rId20"/>
    <p:sldId id="289" r:id="rId21"/>
    <p:sldId id="275" r:id="rId22"/>
    <p:sldId id="293" r:id="rId23"/>
    <p:sldId id="302" r:id="rId24"/>
    <p:sldId id="299" r:id="rId25"/>
    <p:sldId id="301" r:id="rId26"/>
    <p:sldId id="300" r:id="rId27"/>
    <p:sldId id="306" r:id="rId28"/>
    <p:sldId id="276" r:id="rId29"/>
    <p:sldId id="290" r:id="rId30"/>
    <p:sldId id="304" r:id="rId31"/>
    <p:sldId id="303"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5829"/>
    <a:srgbClr val="DD64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04" autoAdjust="0"/>
    <p:restoredTop sz="91667" autoAdjust="0"/>
  </p:normalViewPr>
  <p:slideViewPr>
    <p:cSldViewPr>
      <p:cViewPr>
        <p:scale>
          <a:sx n="66" d="100"/>
          <a:sy n="66" d="100"/>
        </p:scale>
        <p:origin x="-1170" y="-510"/>
      </p:cViewPr>
      <p:guideLst>
        <p:guide orient="horz" pos="384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BobK\Desktop\Tims%20Graphs\Totalrootlengthntonlyiaandtn.xlsx"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C:\Documents%20and%20Settings\BobK\Desktop\Tims%20Graphs\NT%20Only%20TN%20TRL%20by%20treatment.xlsx" TargetMode="External"/><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BobK\Desktop\Tims%20Graphs\Totalrootlengthntonlyiaandtn.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Documents%20and%20Settings\BobK\Desktop\Tims%20Graphs\Totalrootlengthntonlyiaandtn.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Documents%20and%20Settings\BobK\Desktop\Tims%20Graphs\Totalrootlengthntonlyiaandtn.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Documents%20and%20Settings\BobK\Desktop\Tims%20Graphs\Projected%20Area.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Documents%20and%20Settings\BobK\Desktop\Tims%20Graphs\Projected%20Area.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C:\Documents%20and%20Settings\BobK\Desktop\Tims%20Graphs\NT%20Only%20TN%20TRL%20by%20treatment.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C:\Documents%20and%20Settings\BobK\Desktop\Tims%20Graphs\NT%20Only%20TN%20TRL%20by%20treatment.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C:\Documents%20and%20Settings\BobK\Desktop\Tims%20Graphs\NT%20Only%20TN%20TRL%20by%20treatment.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sizeclass1!$B$6</c:f>
              <c:strCache>
                <c:ptCount val="1"/>
                <c:pt idx="0">
                  <c:v>Average of TRL_(m)</c:v>
                </c:pt>
              </c:strCache>
            </c:strRef>
          </c:tx>
          <c:invertIfNegative val="0"/>
          <c:dPt>
            <c:idx val="0"/>
            <c:invertIfNegative val="0"/>
            <c:bubble3D val="0"/>
            <c:spPr>
              <a:solidFill>
                <a:srgbClr val="DD6413"/>
              </a:solidFill>
            </c:spPr>
          </c:dPt>
          <c:dPt>
            <c:idx val="1"/>
            <c:invertIfNegative val="0"/>
            <c:bubble3D val="0"/>
            <c:spPr>
              <a:solidFill>
                <a:srgbClr val="165829"/>
              </a:solidFill>
            </c:spPr>
          </c:dPt>
          <c:errBars>
            <c:errBarType val="both"/>
            <c:errValType val="cust"/>
            <c:noEndCap val="0"/>
            <c:plus>
              <c:numRef>
                <c:f>sizeclass1!$K$9:$K$10</c:f>
                <c:numCache>
                  <c:formatCode>General</c:formatCode>
                  <c:ptCount val="2"/>
                  <c:pt idx="0">
                    <c:v>0.20283173102626509</c:v>
                  </c:pt>
                  <c:pt idx="1">
                    <c:v>0.2700156291772759</c:v>
                  </c:pt>
                </c:numCache>
              </c:numRef>
            </c:plus>
            <c:minus>
              <c:numRef>
                <c:f>sizeclass1!$K$9:$K$10</c:f>
                <c:numCache>
                  <c:formatCode>General</c:formatCode>
                  <c:ptCount val="2"/>
                  <c:pt idx="0">
                    <c:v>0.20283173102626509</c:v>
                  </c:pt>
                  <c:pt idx="1">
                    <c:v>0.2700156291772759</c:v>
                  </c:pt>
                </c:numCache>
              </c:numRef>
            </c:minus>
          </c:errBars>
          <c:cat>
            <c:strRef>
              <c:f>sizeclass1!$F$9:$F$10</c:f>
              <c:strCache>
                <c:ptCount val="2"/>
                <c:pt idx="0">
                  <c:v>IA</c:v>
                </c:pt>
                <c:pt idx="1">
                  <c:v>TN</c:v>
                </c:pt>
              </c:strCache>
            </c:strRef>
          </c:cat>
          <c:val>
            <c:numRef>
              <c:f>sizeclass1!$G$9:$G$10</c:f>
              <c:numCache>
                <c:formatCode>General</c:formatCode>
                <c:ptCount val="2"/>
                <c:pt idx="0">
                  <c:v>2.1033333333333326</c:v>
                </c:pt>
                <c:pt idx="1">
                  <c:v>1.2712000000000001</c:v>
                </c:pt>
              </c:numCache>
            </c:numRef>
          </c:val>
        </c:ser>
        <c:dLbls>
          <c:showLegendKey val="0"/>
          <c:showVal val="0"/>
          <c:showCatName val="0"/>
          <c:showSerName val="0"/>
          <c:showPercent val="0"/>
          <c:showBubbleSize val="0"/>
        </c:dLbls>
        <c:gapWidth val="150"/>
        <c:axId val="81695488"/>
        <c:axId val="81697408"/>
      </c:barChart>
      <c:catAx>
        <c:axId val="81695488"/>
        <c:scaling>
          <c:orientation val="minMax"/>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solidFill>
                    <a:latin typeface="+mn-lt"/>
                    <a:ea typeface="+mn-ea"/>
                    <a:cs typeface="+mn-cs"/>
                  </a:defRPr>
                </a:pPr>
                <a:r>
                  <a:rPr lang="en-US" sz="1400" dirty="0" smtClean="0"/>
                  <a:t>Size Class One      2,900u - 9,860u</a:t>
                </a:r>
              </a:p>
            </c:rich>
          </c:tx>
          <c:layout>
            <c:manualLayout>
              <c:xMode val="edge"/>
              <c:yMode val="edge"/>
              <c:x val="0.20837553394061037"/>
              <c:y val="0.87453124999999998"/>
            </c:manualLayout>
          </c:layout>
          <c:overlay val="0"/>
        </c:title>
        <c:majorTickMark val="out"/>
        <c:minorTickMark val="none"/>
        <c:tickLblPos val="nextTo"/>
        <c:crossAx val="81697408"/>
        <c:crosses val="autoZero"/>
        <c:auto val="1"/>
        <c:lblAlgn val="ctr"/>
        <c:lblOffset val="100"/>
        <c:noMultiLvlLbl val="0"/>
      </c:catAx>
      <c:valAx>
        <c:axId val="81697408"/>
        <c:scaling>
          <c:orientation val="minMax"/>
          <c:max val="6"/>
        </c:scaling>
        <c:delete val="0"/>
        <c:axPos val="l"/>
        <c:majorGridlines/>
        <c:numFmt formatCode="General" sourceLinked="1"/>
        <c:majorTickMark val="out"/>
        <c:minorTickMark val="none"/>
        <c:tickLblPos val="nextTo"/>
        <c:crossAx val="81695488"/>
        <c:crosses val="autoZero"/>
        <c:crossBetween val="between"/>
      </c:valAx>
    </c:plotArea>
    <c:plotVisOnly val="1"/>
    <c:dispBlanksAs val="gap"/>
    <c:showDLblsOverMax val="0"/>
  </c:chart>
  <c:spPr>
    <a:solidFill>
      <a:sysClr val="window" lastClr="FFFFFF"/>
    </a:solidFill>
  </c:sp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sizeclass5!$B$7</c:f>
              <c:strCache>
                <c:ptCount val="1"/>
                <c:pt idx="0">
                  <c:v>Average of TRL_(m)</c:v>
                </c:pt>
              </c:strCache>
            </c:strRef>
          </c:tx>
          <c:invertIfNegative val="0"/>
          <c:dPt>
            <c:idx val="0"/>
            <c:invertIfNegative val="0"/>
            <c:bubble3D val="0"/>
            <c:spPr>
              <a:gradFill flip="none" rotWithShape="1">
                <a:gsLst>
                  <a:gs pos="0">
                    <a:srgbClr val="6EA0B0">
                      <a:shade val="30000"/>
                      <a:satMod val="115000"/>
                    </a:srgbClr>
                  </a:gs>
                  <a:gs pos="50000">
                    <a:srgbClr val="6EA0B0">
                      <a:shade val="67500"/>
                      <a:satMod val="115000"/>
                    </a:srgbClr>
                  </a:gs>
                  <a:gs pos="100000">
                    <a:srgbClr val="6EA0B0">
                      <a:shade val="100000"/>
                      <a:satMod val="115000"/>
                    </a:srgbClr>
                  </a:gs>
                </a:gsLst>
                <a:lin ang="2700000" scaled="1"/>
                <a:tileRect/>
              </a:gradFill>
            </c:spPr>
          </c:dPt>
          <c:dPt>
            <c:idx val="1"/>
            <c:invertIfNegative val="0"/>
            <c:bubble3D val="0"/>
            <c:spPr>
              <a:solidFill>
                <a:srgbClr val="CCAF0A"/>
              </a:solidFill>
            </c:spPr>
          </c:dPt>
          <c:dPt>
            <c:idx val="2"/>
            <c:invertIfNegative val="0"/>
            <c:bubble3D val="0"/>
            <c:spPr>
              <a:gradFill flip="none" rotWithShape="1">
                <a:gsLst>
                  <a:gs pos="0">
                    <a:srgbClr val="748560">
                      <a:lumMod val="75000"/>
                      <a:shade val="30000"/>
                      <a:satMod val="115000"/>
                    </a:srgbClr>
                  </a:gs>
                  <a:gs pos="50000">
                    <a:srgbClr val="748560">
                      <a:lumMod val="75000"/>
                      <a:shade val="67500"/>
                      <a:satMod val="115000"/>
                    </a:srgbClr>
                  </a:gs>
                  <a:gs pos="100000">
                    <a:srgbClr val="748560">
                      <a:lumMod val="75000"/>
                      <a:shade val="100000"/>
                      <a:satMod val="115000"/>
                    </a:srgbClr>
                  </a:gs>
                </a:gsLst>
                <a:path path="circle">
                  <a:fillToRect r="100000" b="100000"/>
                </a:path>
                <a:tileRect l="-100000" t="-100000"/>
              </a:gradFill>
            </c:spPr>
          </c:dPt>
          <c:errBars>
            <c:errBarType val="both"/>
            <c:errValType val="cust"/>
            <c:noEndCap val="0"/>
            <c:plus>
              <c:numRef>
                <c:f>sizeclass5!$K$9:$K$11</c:f>
                <c:numCache>
                  <c:formatCode>General</c:formatCode>
                  <c:ptCount val="3"/>
                  <c:pt idx="0">
                    <c:v>0</c:v>
                  </c:pt>
                  <c:pt idx="1">
                    <c:v>0.16499999999999984</c:v>
                  </c:pt>
                  <c:pt idx="2">
                    <c:v>1.7499999999999828E-2</c:v>
                  </c:pt>
                </c:numCache>
              </c:numRef>
            </c:plus>
            <c:minus>
              <c:numRef>
                <c:f>sizeclass5!$K$9:$K$11</c:f>
                <c:numCache>
                  <c:formatCode>General</c:formatCode>
                  <c:ptCount val="3"/>
                  <c:pt idx="0">
                    <c:v>0</c:v>
                  </c:pt>
                  <c:pt idx="1">
                    <c:v>0.16499999999999984</c:v>
                  </c:pt>
                  <c:pt idx="2">
                    <c:v>1.7499999999999828E-2</c:v>
                  </c:pt>
                </c:numCache>
              </c:numRef>
            </c:minus>
          </c:errBars>
          <c:cat>
            <c:strRef>
              <c:f>sizeclass5!$F$9:$F$11</c:f>
              <c:strCache>
                <c:ptCount val="3"/>
                <c:pt idx="0">
                  <c:v>H</c:v>
                </c:pt>
                <c:pt idx="1">
                  <c:v>L</c:v>
                </c:pt>
                <c:pt idx="2">
                  <c:v>M</c:v>
                </c:pt>
              </c:strCache>
            </c:strRef>
          </c:cat>
          <c:val>
            <c:numRef>
              <c:f>sizeclass5!$G$9:$G$11</c:f>
              <c:numCache>
                <c:formatCode>General</c:formatCode>
                <c:ptCount val="3"/>
                <c:pt idx="0">
                  <c:v>0.60099999999999987</c:v>
                </c:pt>
                <c:pt idx="1">
                  <c:v>0.47700000000000004</c:v>
                </c:pt>
                <c:pt idx="2">
                  <c:v>0.23450000000000001</c:v>
                </c:pt>
              </c:numCache>
            </c:numRef>
          </c:val>
        </c:ser>
        <c:dLbls>
          <c:showLegendKey val="0"/>
          <c:showVal val="0"/>
          <c:showCatName val="0"/>
          <c:showSerName val="0"/>
          <c:showPercent val="0"/>
          <c:showBubbleSize val="0"/>
        </c:dLbls>
        <c:gapWidth val="150"/>
        <c:axId val="105288448"/>
        <c:axId val="105290368"/>
      </c:barChart>
      <c:catAx>
        <c:axId val="105288448"/>
        <c:scaling>
          <c:orientation val="minMax"/>
        </c:scaling>
        <c:delete val="0"/>
        <c:axPos val="b"/>
        <c:title>
          <c:tx>
            <c:rich>
              <a:bodyPr/>
              <a:lstStyle/>
              <a:p>
                <a:pPr>
                  <a:defRPr sz="1400"/>
                </a:pPr>
                <a:r>
                  <a:rPr lang="en-US" sz="1400" dirty="0" smtClean="0"/>
                  <a:t>Size Class Five     180u – 1,277u</a:t>
                </a:r>
              </a:p>
            </c:rich>
          </c:tx>
          <c:layout>
            <c:manualLayout>
              <c:xMode val="edge"/>
              <c:yMode val="edge"/>
              <c:x val="0.22154304461942254"/>
              <c:y val="0.87619828798082255"/>
            </c:manualLayout>
          </c:layout>
          <c:overlay val="0"/>
        </c:title>
        <c:majorTickMark val="out"/>
        <c:minorTickMark val="none"/>
        <c:tickLblPos val="nextTo"/>
        <c:crossAx val="105290368"/>
        <c:crosses val="autoZero"/>
        <c:auto val="1"/>
        <c:lblAlgn val="ctr"/>
        <c:lblOffset val="100"/>
        <c:noMultiLvlLbl val="0"/>
      </c:catAx>
      <c:valAx>
        <c:axId val="105290368"/>
        <c:scaling>
          <c:orientation val="minMax"/>
          <c:max val="2.5"/>
        </c:scaling>
        <c:delete val="0"/>
        <c:axPos val="l"/>
        <c:majorGridlines/>
        <c:numFmt formatCode="General" sourceLinked="1"/>
        <c:majorTickMark val="out"/>
        <c:minorTickMark val="none"/>
        <c:tickLblPos val="nextTo"/>
        <c:crossAx val="105288448"/>
        <c:crosses val="autoZero"/>
        <c:crossBetween val="between"/>
      </c:valAx>
    </c:plotArea>
    <c:plotVisOnly val="1"/>
    <c:dispBlanksAs val="gap"/>
    <c:showDLblsOverMax val="0"/>
  </c:chart>
  <c:spPr>
    <a:solidFill>
      <a:sysClr val="window" lastClr="FFFFFF"/>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sizeclass2!$B$6</c:f>
              <c:strCache>
                <c:ptCount val="1"/>
                <c:pt idx="0">
                  <c:v>Average of TRL_(m)</c:v>
                </c:pt>
              </c:strCache>
            </c:strRef>
          </c:tx>
          <c:invertIfNegative val="0"/>
          <c:dPt>
            <c:idx val="0"/>
            <c:invertIfNegative val="0"/>
            <c:bubble3D val="0"/>
            <c:spPr>
              <a:solidFill>
                <a:srgbClr val="DD6413"/>
              </a:solidFill>
            </c:spPr>
          </c:dPt>
          <c:dPt>
            <c:idx val="1"/>
            <c:invertIfNegative val="0"/>
            <c:bubble3D val="0"/>
            <c:spPr>
              <a:solidFill>
                <a:srgbClr val="165829"/>
              </a:solidFill>
            </c:spPr>
          </c:dPt>
          <c:errBars>
            <c:errBarType val="both"/>
            <c:errValType val="cust"/>
            <c:noEndCap val="0"/>
            <c:plus>
              <c:numRef>
                <c:f>sizeclass2!$K$9:$K$10</c:f>
                <c:numCache>
                  <c:formatCode>General</c:formatCode>
                  <c:ptCount val="2"/>
                  <c:pt idx="0">
                    <c:v>0.29840793294489432</c:v>
                  </c:pt>
                  <c:pt idx="1">
                    <c:v>0.19740805454692081</c:v>
                  </c:pt>
                </c:numCache>
              </c:numRef>
            </c:plus>
            <c:minus>
              <c:numRef>
                <c:f>sizeclass2!$K$9:$K$10</c:f>
                <c:numCache>
                  <c:formatCode>General</c:formatCode>
                  <c:ptCount val="2"/>
                  <c:pt idx="0">
                    <c:v>0.29840793294489432</c:v>
                  </c:pt>
                  <c:pt idx="1">
                    <c:v>0.19740805454692081</c:v>
                  </c:pt>
                </c:numCache>
              </c:numRef>
            </c:minus>
          </c:errBars>
          <c:cat>
            <c:strRef>
              <c:f>sizeclass2!$F$9:$F$10</c:f>
              <c:strCache>
                <c:ptCount val="2"/>
                <c:pt idx="0">
                  <c:v>IA</c:v>
                </c:pt>
                <c:pt idx="1">
                  <c:v>TN</c:v>
                </c:pt>
              </c:strCache>
            </c:strRef>
          </c:cat>
          <c:val>
            <c:numRef>
              <c:f>sizeclass2!$G$9:$G$10</c:f>
              <c:numCache>
                <c:formatCode>General</c:formatCode>
                <c:ptCount val="2"/>
                <c:pt idx="0">
                  <c:v>3.7801666666666653</c:v>
                </c:pt>
                <c:pt idx="1">
                  <c:v>0.90320000000000034</c:v>
                </c:pt>
              </c:numCache>
            </c:numRef>
          </c:val>
        </c:ser>
        <c:dLbls>
          <c:showLegendKey val="0"/>
          <c:showVal val="0"/>
          <c:showCatName val="0"/>
          <c:showSerName val="0"/>
          <c:showPercent val="0"/>
          <c:showBubbleSize val="0"/>
        </c:dLbls>
        <c:gapWidth val="150"/>
        <c:axId val="82464128"/>
        <c:axId val="82466304"/>
      </c:barChart>
      <c:catAx>
        <c:axId val="82464128"/>
        <c:scaling>
          <c:orientation val="minMax"/>
        </c:scaling>
        <c:delete val="0"/>
        <c:axPos val="b"/>
        <c:title>
          <c:tx>
            <c:rich>
              <a:bodyPr/>
              <a:lstStyle/>
              <a:p>
                <a:pPr>
                  <a:defRPr sz="1400"/>
                </a:pPr>
                <a:r>
                  <a:rPr lang="en-US" sz="1400" dirty="0" smtClean="0"/>
                  <a:t>Size Class Two      1,450u - 4,930u</a:t>
                </a:r>
                <a:endParaRPr lang="en-US" sz="1400" dirty="0"/>
              </a:p>
            </c:rich>
          </c:tx>
          <c:layout>
            <c:manualLayout>
              <c:xMode val="edge"/>
              <c:yMode val="edge"/>
              <c:x val="0.17211018265573946"/>
              <c:y val="0.87453124999999998"/>
            </c:manualLayout>
          </c:layout>
          <c:overlay val="0"/>
        </c:title>
        <c:majorTickMark val="out"/>
        <c:minorTickMark val="none"/>
        <c:tickLblPos val="nextTo"/>
        <c:crossAx val="82466304"/>
        <c:crosses val="autoZero"/>
        <c:auto val="1"/>
        <c:lblAlgn val="ctr"/>
        <c:lblOffset val="100"/>
        <c:noMultiLvlLbl val="0"/>
      </c:catAx>
      <c:valAx>
        <c:axId val="82466304"/>
        <c:scaling>
          <c:orientation val="minMax"/>
          <c:max val="6"/>
        </c:scaling>
        <c:delete val="0"/>
        <c:axPos val="l"/>
        <c:majorGridlines/>
        <c:numFmt formatCode="General" sourceLinked="1"/>
        <c:majorTickMark val="out"/>
        <c:minorTickMark val="none"/>
        <c:tickLblPos val="nextTo"/>
        <c:crossAx val="82464128"/>
        <c:crosses val="autoZero"/>
        <c:crossBetween val="between"/>
      </c:valAx>
    </c:plotArea>
    <c:plotVisOnly val="1"/>
    <c:dispBlanksAs val="gap"/>
    <c:showDLblsOverMax val="0"/>
  </c:chart>
  <c:spPr>
    <a:solidFill>
      <a:sysClr val="window" lastClr="FFFFFF"/>
    </a:solidFill>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sizeclass3!$B$6</c:f>
              <c:strCache>
                <c:ptCount val="1"/>
                <c:pt idx="0">
                  <c:v>Average of TRL_(m)</c:v>
                </c:pt>
              </c:strCache>
            </c:strRef>
          </c:tx>
          <c:invertIfNegative val="0"/>
          <c:dPt>
            <c:idx val="0"/>
            <c:invertIfNegative val="0"/>
            <c:bubble3D val="0"/>
            <c:spPr>
              <a:solidFill>
                <a:srgbClr val="DD6413"/>
              </a:solidFill>
            </c:spPr>
          </c:dPt>
          <c:dPt>
            <c:idx val="1"/>
            <c:invertIfNegative val="0"/>
            <c:bubble3D val="0"/>
            <c:spPr>
              <a:solidFill>
                <a:srgbClr val="165829"/>
              </a:solidFill>
            </c:spPr>
          </c:dPt>
          <c:errBars>
            <c:errBarType val="both"/>
            <c:errValType val="cust"/>
            <c:noEndCap val="0"/>
            <c:plus>
              <c:numRef>
                <c:f>sizeclass3!$K$9:$K$10</c:f>
                <c:numCache>
                  <c:formatCode>General</c:formatCode>
                  <c:ptCount val="2"/>
                  <c:pt idx="0">
                    <c:v>0.39830731435245498</c:v>
                  </c:pt>
                  <c:pt idx="1">
                    <c:v>0.22167309263868748</c:v>
                  </c:pt>
                </c:numCache>
              </c:numRef>
            </c:plus>
            <c:minus>
              <c:numRef>
                <c:f>sizeclass3!$K$9:$K$10</c:f>
                <c:numCache>
                  <c:formatCode>General</c:formatCode>
                  <c:ptCount val="2"/>
                  <c:pt idx="0">
                    <c:v>0.39830731435245498</c:v>
                  </c:pt>
                  <c:pt idx="1">
                    <c:v>0.22167309263868748</c:v>
                  </c:pt>
                </c:numCache>
              </c:numRef>
            </c:minus>
          </c:errBars>
          <c:cat>
            <c:strRef>
              <c:f>sizeclass3!$F$9:$F$10</c:f>
              <c:strCache>
                <c:ptCount val="2"/>
                <c:pt idx="0">
                  <c:v>IA</c:v>
                </c:pt>
                <c:pt idx="1">
                  <c:v>TN</c:v>
                </c:pt>
              </c:strCache>
            </c:strRef>
          </c:cat>
          <c:val>
            <c:numRef>
              <c:f>sizeclass3!$G$9:$G$10</c:f>
              <c:numCache>
                <c:formatCode>General</c:formatCode>
                <c:ptCount val="2"/>
                <c:pt idx="0">
                  <c:v>4.6864999999999952</c:v>
                </c:pt>
                <c:pt idx="1">
                  <c:v>1.4245999999999994</c:v>
                </c:pt>
              </c:numCache>
            </c:numRef>
          </c:val>
        </c:ser>
        <c:dLbls>
          <c:showLegendKey val="0"/>
          <c:showVal val="0"/>
          <c:showCatName val="0"/>
          <c:showSerName val="0"/>
          <c:showPercent val="0"/>
          <c:showBubbleSize val="0"/>
        </c:dLbls>
        <c:gapWidth val="150"/>
        <c:axId val="82500608"/>
        <c:axId val="82805888"/>
      </c:barChart>
      <c:catAx>
        <c:axId val="82500608"/>
        <c:scaling>
          <c:orientation val="minMax"/>
        </c:scaling>
        <c:delete val="0"/>
        <c:axPos val="b"/>
        <c:title>
          <c:tx>
            <c:rich>
              <a:bodyPr/>
              <a:lstStyle/>
              <a:p>
                <a:pPr>
                  <a:defRPr sz="1400"/>
                </a:pPr>
                <a:r>
                  <a:rPr lang="en-US" sz="1400" dirty="0" smtClean="0">
                    <a:effectLst/>
                  </a:rPr>
                  <a:t>Size Class Three      </a:t>
                </a:r>
                <a:r>
                  <a:rPr lang="pl-PL" sz="1400" dirty="0" smtClean="0">
                    <a:effectLst/>
                  </a:rPr>
                  <a:t>725u - 2,465u</a:t>
                </a:r>
                <a:endParaRPr lang="en-US" sz="1400" dirty="0">
                  <a:effectLst/>
                </a:endParaRPr>
              </a:p>
            </c:rich>
          </c:tx>
          <c:layout>
            <c:manualLayout>
              <c:xMode val="edge"/>
              <c:yMode val="edge"/>
              <c:x val="0.21062220163656015"/>
              <c:y val="0.8783333333333333"/>
            </c:manualLayout>
          </c:layout>
          <c:overlay val="0"/>
        </c:title>
        <c:majorTickMark val="out"/>
        <c:minorTickMark val="none"/>
        <c:tickLblPos val="nextTo"/>
        <c:crossAx val="82805888"/>
        <c:crosses val="autoZero"/>
        <c:auto val="1"/>
        <c:lblAlgn val="ctr"/>
        <c:lblOffset val="100"/>
        <c:noMultiLvlLbl val="0"/>
      </c:catAx>
      <c:valAx>
        <c:axId val="82805888"/>
        <c:scaling>
          <c:orientation val="minMax"/>
        </c:scaling>
        <c:delete val="0"/>
        <c:axPos val="l"/>
        <c:majorGridlines/>
        <c:numFmt formatCode="General" sourceLinked="1"/>
        <c:majorTickMark val="out"/>
        <c:minorTickMark val="none"/>
        <c:tickLblPos val="nextTo"/>
        <c:crossAx val="82500608"/>
        <c:crosses val="autoZero"/>
        <c:crossBetween val="between"/>
      </c:valAx>
    </c:plotArea>
    <c:plotVisOnly val="1"/>
    <c:dispBlanksAs val="gap"/>
    <c:showDLblsOverMax val="0"/>
  </c:chart>
  <c:spPr>
    <a:solidFill>
      <a:sysClr val="window" lastClr="FFFFFF"/>
    </a:soli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sizeclass4!$B$6</c:f>
              <c:strCache>
                <c:ptCount val="1"/>
                <c:pt idx="0">
                  <c:v>Average of TRL_(m)</c:v>
                </c:pt>
              </c:strCache>
            </c:strRef>
          </c:tx>
          <c:invertIfNegative val="0"/>
          <c:dPt>
            <c:idx val="0"/>
            <c:invertIfNegative val="0"/>
            <c:bubble3D val="0"/>
            <c:spPr>
              <a:solidFill>
                <a:srgbClr val="DD6413"/>
              </a:solidFill>
            </c:spPr>
          </c:dPt>
          <c:dPt>
            <c:idx val="1"/>
            <c:invertIfNegative val="0"/>
            <c:bubble3D val="0"/>
            <c:spPr>
              <a:solidFill>
                <a:srgbClr val="165829"/>
              </a:solidFill>
            </c:spPr>
          </c:dPt>
          <c:errBars>
            <c:errBarType val="both"/>
            <c:errValType val="cust"/>
            <c:noEndCap val="0"/>
            <c:plus>
              <c:numRef>
                <c:f>sizeclass4!$K$9:$K$10</c:f>
                <c:numCache>
                  <c:formatCode>General</c:formatCode>
                  <c:ptCount val="2"/>
                  <c:pt idx="0">
                    <c:v>0.32822031895935011</c:v>
                  </c:pt>
                  <c:pt idx="1">
                    <c:v>7.3859325748344307E-2</c:v>
                  </c:pt>
                </c:numCache>
              </c:numRef>
            </c:plus>
            <c:minus>
              <c:numRef>
                <c:f>sizeclass4!$K$9:$K$10</c:f>
                <c:numCache>
                  <c:formatCode>General</c:formatCode>
                  <c:ptCount val="2"/>
                  <c:pt idx="0">
                    <c:v>0.32822031895935011</c:v>
                  </c:pt>
                  <c:pt idx="1">
                    <c:v>7.3859325748344307E-2</c:v>
                  </c:pt>
                </c:numCache>
              </c:numRef>
            </c:minus>
          </c:errBars>
          <c:cat>
            <c:strRef>
              <c:f>sizeclass4!$F$9:$F$10</c:f>
              <c:strCache>
                <c:ptCount val="2"/>
                <c:pt idx="0">
                  <c:v>IA</c:v>
                </c:pt>
                <c:pt idx="1">
                  <c:v>TN</c:v>
                </c:pt>
              </c:strCache>
            </c:strRef>
          </c:cat>
          <c:val>
            <c:numRef>
              <c:f>sizeclass4!$G$9:$G$10</c:f>
              <c:numCache>
                <c:formatCode>General</c:formatCode>
                <c:ptCount val="2"/>
                <c:pt idx="0">
                  <c:v>2.7423333333333297</c:v>
                </c:pt>
                <c:pt idx="1">
                  <c:v>0.73799999999999999</c:v>
                </c:pt>
              </c:numCache>
            </c:numRef>
          </c:val>
        </c:ser>
        <c:dLbls>
          <c:showLegendKey val="0"/>
          <c:showVal val="0"/>
          <c:showCatName val="0"/>
          <c:showSerName val="0"/>
          <c:showPercent val="0"/>
          <c:showBubbleSize val="0"/>
        </c:dLbls>
        <c:gapWidth val="150"/>
        <c:axId val="82909056"/>
        <c:axId val="82948096"/>
      </c:barChart>
      <c:catAx>
        <c:axId val="82909056"/>
        <c:scaling>
          <c:orientation val="minMax"/>
        </c:scaling>
        <c:delete val="0"/>
        <c:axPos val="b"/>
        <c:title>
          <c:tx>
            <c:rich>
              <a:bodyPr/>
              <a:lstStyle/>
              <a:p>
                <a:pPr>
                  <a:defRPr sz="1400"/>
                </a:pPr>
                <a:r>
                  <a:rPr lang="en-US" sz="1400" dirty="0" smtClean="0">
                    <a:effectLst/>
                  </a:rPr>
                  <a:t>Size Class Four        </a:t>
                </a:r>
                <a:r>
                  <a:rPr lang="pl-PL" sz="1400" dirty="0" smtClean="0">
                    <a:effectLst/>
                  </a:rPr>
                  <a:t>362u - 1,232u</a:t>
                </a:r>
                <a:endParaRPr lang="en-US" sz="1400" dirty="0">
                  <a:effectLst/>
                </a:endParaRPr>
              </a:p>
            </c:rich>
          </c:tx>
          <c:layout>
            <c:manualLayout>
              <c:xMode val="edge"/>
              <c:yMode val="edge"/>
              <c:x val="0.18310514757083937"/>
              <c:y val="0.88338383838383838"/>
            </c:manualLayout>
          </c:layout>
          <c:overlay val="0"/>
        </c:title>
        <c:majorTickMark val="out"/>
        <c:minorTickMark val="none"/>
        <c:tickLblPos val="nextTo"/>
        <c:crossAx val="82948096"/>
        <c:crosses val="autoZero"/>
        <c:auto val="1"/>
        <c:lblAlgn val="ctr"/>
        <c:lblOffset val="100"/>
        <c:noMultiLvlLbl val="0"/>
      </c:catAx>
      <c:valAx>
        <c:axId val="82948096"/>
        <c:scaling>
          <c:orientation val="minMax"/>
          <c:max val="6"/>
        </c:scaling>
        <c:delete val="0"/>
        <c:axPos val="l"/>
        <c:majorGridlines/>
        <c:numFmt formatCode="General" sourceLinked="1"/>
        <c:majorTickMark val="out"/>
        <c:minorTickMark val="none"/>
        <c:tickLblPos val="nextTo"/>
        <c:crossAx val="82909056"/>
        <c:crosses val="autoZero"/>
        <c:crossBetween val="between"/>
      </c:valAx>
    </c:plotArea>
    <c:plotVisOnly val="1"/>
    <c:dispBlanksAs val="gap"/>
    <c:showDLblsOverMax val="0"/>
  </c:chart>
  <c:spPr>
    <a:solidFill>
      <a:sysClr val="window" lastClr="FFFFFF"/>
    </a:solidFill>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Average Projected </a:t>
            </a:r>
            <a:r>
              <a:rPr lang="en-US" dirty="0" smtClean="0"/>
              <a:t>Root Area</a:t>
            </a:r>
            <a:endParaRPr lang="en-US" dirty="0"/>
          </a:p>
        </c:rich>
      </c:tx>
      <c:layout/>
      <c:overlay val="0"/>
    </c:title>
    <c:autoTitleDeleted val="0"/>
    <c:plotArea>
      <c:layout/>
      <c:barChart>
        <c:barDir val="col"/>
        <c:grouping val="clustered"/>
        <c:varyColors val="0"/>
        <c:ser>
          <c:idx val="0"/>
          <c:order val="0"/>
          <c:tx>
            <c:strRef>
              <c:f>'size class 2'!$B$8</c:f>
              <c:strCache>
                <c:ptCount val="1"/>
                <c:pt idx="0">
                  <c:v>Average of Projected_Area</c:v>
                </c:pt>
              </c:strCache>
            </c:strRef>
          </c:tx>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dPt>
          <c:dPt>
            <c:idx val="1"/>
            <c:invertIfNegative val="0"/>
            <c:bubble3D val="0"/>
            <c:spPr>
              <a:gradFill flip="none" rotWithShape="1">
                <a:gsLst>
                  <a:gs pos="0">
                    <a:srgbClr val="3497AE">
                      <a:shade val="30000"/>
                      <a:satMod val="115000"/>
                    </a:srgbClr>
                  </a:gs>
                  <a:gs pos="50000">
                    <a:srgbClr val="3497AE">
                      <a:shade val="67500"/>
                      <a:satMod val="115000"/>
                    </a:srgbClr>
                  </a:gs>
                  <a:gs pos="100000">
                    <a:srgbClr val="3497AE">
                      <a:shade val="100000"/>
                      <a:satMod val="115000"/>
                    </a:srgbClr>
                  </a:gs>
                </a:gsLst>
                <a:path path="circle">
                  <a:fillToRect l="50000" t="50000" r="50000" b="50000"/>
                </a:path>
                <a:tileRect/>
              </a:gradFill>
            </c:spPr>
          </c:dPt>
          <c:dPt>
            <c:idx val="2"/>
            <c:invertIfNegative val="0"/>
            <c:bubble3D val="0"/>
            <c:spPr>
              <a:gradFill flip="none" rotWithShape="1">
                <a:gsLst>
                  <a:gs pos="0">
                    <a:srgbClr val="7DCC2E">
                      <a:shade val="30000"/>
                      <a:satMod val="115000"/>
                    </a:srgbClr>
                  </a:gs>
                  <a:gs pos="50000">
                    <a:srgbClr val="7DCC2E">
                      <a:shade val="67500"/>
                      <a:satMod val="115000"/>
                    </a:srgbClr>
                  </a:gs>
                  <a:gs pos="100000">
                    <a:srgbClr val="7DCC2E">
                      <a:shade val="100000"/>
                      <a:satMod val="115000"/>
                    </a:srgbClr>
                  </a:gs>
                </a:gsLst>
                <a:path path="circle">
                  <a:fillToRect l="100000" b="100000"/>
                </a:path>
                <a:tileRect t="-100000" r="-100000"/>
              </a:gradFill>
            </c:spPr>
          </c:dPt>
          <c:errBars>
            <c:errBarType val="both"/>
            <c:errValType val="cust"/>
            <c:noEndCap val="0"/>
            <c:plus>
              <c:numRef>
                <c:f>'size class 2'!$J$9:$J$11</c:f>
                <c:numCache>
                  <c:formatCode>General</c:formatCode>
                  <c:ptCount val="3"/>
                  <c:pt idx="0">
                    <c:v>617675.21777111932</c:v>
                  </c:pt>
                  <c:pt idx="1">
                    <c:v>1242065.1841422913</c:v>
                  </c:pt>
                  <c:pt idx="2">
                    <c:v>284097.81264730525</c:v>
                  </c:pt>
                </c:numCache>
              </c:numRef>
            </c:plus>
            <c:minus>
              <c:numRef>
                <c:f>'size class 2'!$J$9:$J$11</c:f>
                <c:numCache>
                  <c:formatCode>General</c:formatCode>
                  <c:ptCount val="3"/>
                  <c:pt idx="0">
                    <c:v>617675.21777111932</c:v>
                  </c:pt>
                  <c:pt idx="1">
                    <c:v>1242065.1841422913</c:v>
                  </c:pt>
                  <c:pt idx="2">
                    <c:v>284097.81264730525</c:v>
                  </c:pt>
                </c:numCache>
              </c:numRef>
            </c:minus>
          </c:errBars>
          <c:cat>
            <c:strRef>
              <c:f>'size class 2'!$E$9:$E$11</c:f>
              <c:strCache>
                <c:ptCount val="3"/>
                <c:pt idx="0">
                  <c:v>ct</c:v>
                </c:pt>
                <c:pt idx="1">
                  <c:v>nt</c:v>
                </c:pt>
                <c:pt idx="2">
                  <c:v>st</c:v>
                </c:pt>
              </c:strCache>
            </c:strRef>
          </c:cat>
          <c:val>
            <c:numRef>
              <c:f>'size class 2'!$F$9:$F$11</c:f>
              <c:numCache>
                <c:formatCode>General</c:formatCode>
                <c:ptCount val="3"/>
                <c:pt idx="0">
                  <c:v>7880403</c:v>
                </c:pt>
                <c:pt idx="1">
                  <c:v>5544024.6363636367</c:v>
                </c:pt>
                <c:pt idx="2">
                  <c:v>8929471.5</c:v>
                </c:pt>
              </c:numCache>
            </c:numRef>
          </c:val>
        </c:ser>
        <c:dLbls>
          <c:showLegendKey val="0"/>
          <c:showVal val="0"/>
          <c:showCatName val="0"/>
          <c:showSerName val="0"/>
          <c:showPercent val="0"/>
          <c:showBubbleSize val="0"/>
        </c:dLbls>
        <c:gapWidth val="150"/>
        <c:axId val="83711488"/>
        <c:axId val="83713408"/>
      </c:barChart>
      <c:catAx>
        <c:axId val="83711488"/>
        <c:scaling>
          <c:orientation val="minMax"/>
        </c:scaling>
        <c:delete val="0"/>
        <c:axPos val="b"/>
        <c:title>
          <c:tx>
            <c:rich>
              <a:bodyPr/>
              <a:lstStyle/>
              <a:p>
                <a:pPr>
                  <a:defRPr sz="1400"/>
                </a:pPr>
                <a:r>
                  <a:rPr lang="en-US" sz="1400" dirty="0" smtClean="0"/>
                  <a:t>Size Class Two      1,450u - 4,930u</a:t>
                </a:r>
                <a:endParaRPr lang="en-US" sz="1400" dirty="0"/>
              </a:p>
            </c:rich>
          </c:tx>
          <c:layout>
            <c:manualLayout>
              <c:xMode val="edge"/>
              <c:yMode val="edge"/>
              <c:x val="0.2495025053686471"/>
              <c:y val="0.879"/>
            </c:manualLayout>
          </c:layout>
          <c:overlay val="0"/>
        </c:title>
        <c:majorTickMark val="out"/>
        <c:minorTickMark val="none"/>
        <c:tickLblPos val="nextTo"/>
        <c:txPr>
          <a:bodyPr/>
          <a:lstStyle/>
          <a:p>
            <a:pPr>
              <a:defRPr sz="1400"/>
            </a:pPr>
            <a:endParaRPr lang="en-US"/>
          </a:p>
        </c:txPr>
        <c:crossAx val="83713408"/>
        <c:crosses val="autoZero"/>
        <c:auto val="1"/>
        <c:lblAlgn val="ctr"/>
        <c:lblOffset val="100"/>
        <c:noMultiLvlLbl val="0"/>
      </c:catAx>
      <c:valAx>
        <c:axId val="83713408"/>
        <c:scaling>
          <c:orientation val="minMax"/>
        </c:scaling>
        <c:delete val="0"/>
        <c:axPos val="l"/>
        <c:majorGridlines/>
        <c:numFmt formatCode="General" sourceLinked="1"/>
        <c:majorTickMark val="out"/>
        <c:minorTickMark val="none"/>
        <c:tickLblPos val="nextTo"/>
        <c:crossAx val="83711488"/>
        <c:crosses val="autoZero"/>
        <c:crossBetween val="between"/>
      </c:valAx>
    </c:plotArea>
    <c:plotVisOnly val="1"/>
    <c:dispBlanksAs val="gap"/>
    <c:showDLblsOverMax val="0"/>
  </c:chart>
  <c:spPr>
    <a:solidFill>
      <a:sysClr val="window" lastClr="FFFFFF"/>
    </a:solidFill>
  </c:spPr>
  <c:txPr>
    <a:bodyPr/>
    <a:lstStyle/>
    <a:p>
      <a:pPr>
        <a:defRPr>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smtClean="0"/>
              <a:t>Average </a:t>
            </a:r>
            <a:r>
              <a:rPr lang="en-US" dirty="0"/>
              <a:t>Projected </a:t>
            </a:r>
            <a:r>
              <a:rPr lang="en-US" dirty="0" smtClean="0"/>
              <a:t>Root Area</a:t>
            </a:r>
            <a:endParaRPr lang="en-US" dirty="0"/>
          </a:p>
        </c:rich>
      </c:tx>
      <c:layout/>
      <c:overlay val="0"/>
    </c:title>
    <c:autoTitleDeleted val="0"/>
    <c:plotArea>
      <c:layout/>
      <c:barChart>
        <c:barDir val="col"/>
        <c:grouping val="clustered"/>
        <c:varyColors val="0"/>
        <c:ser>
          <c:idx val="0"/>
          <c:order val="0"/>
          <c:tx>
            <c:strRef>
              <c:f>sizeclass3!$B$8</c:f>
              <c:strCache>
                <c:ptCount val="1"/>
                <c:pt idx="0">
                  <c:v>Average of Projected_Area</c:v>
                </c:pt>
              </c:strCache>
            </c:strRef>
          </c:tx>
          <c:invertIfNegative val="0"/>
          <c:dPt>
            <c:idx val="0"/>
            <c:invertIfNegative val="0"/>
            <c:bubble3D val="0"/>
            <c:spPr>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c:spPr>
          </c:dPt>
          <c:dPt>
            <c:idx val="1"/>
            <c:invertIfNegative val="0"/>
            <c:bubble3D val="0"/>
            <c:spPr>
              <a:gradFill flip="none" rotWithShape="1">
                <a:gsLst>
                  <a:gs pos="0">
                    <a:srgbClr val="3497AE">
                      <a:shade val="30000"/>
                      <a:satMod val="115000"/>
                    </a:srgbClr>
                  </a:gs>
                  <a:gs pos="50000">
                    <a:srgbClr val="3497AE">
                      <a:shade val="67500"/>
                      <a:satMod val="115000"/>
                    </a:srgbClr>
                  </a:gs>
                  <a:gs pos="100000">
                    <a:srgbClr val="3497AE">
                      <a:shade val="100000"/>
                      <a:satMod val="115000"/>
                    </a:srgbClr>
                  </a:gs>
                </a:gsLst>
                <a:path path="circle">
                  <a:fillToRect l="50000" t="50000" r="50000" b="50000"/>
                </a:path>
                <a:tileRect/>
              </a:gradFill>
            </c:spPr>
          </c:dPt>
          <c:dPt>
            <c:idx val="2"/>
            <c:invertIfNegative val="0"/>
            <c:bubble3D val="0"/>
            <c:spPr>
              <a:gradFill flip="none" rotWithShape="1">
                <a:gsLst>
                  <a:gs pos="0">
                    <a:srgbClr val="7DCC2E">
                      <a:shade val="30000"/>
                      <a:satMod val="115000"/>
                    </a:srgbClr>
                  </a:gs>
                  <a:gs pos="50000">
                    <a:srgbClr val="7DCC2E">
                      <a:shade val="67500"/>
                      <a:satMod val="115000"/>
                    </a:srgbClr>
                  </a:gs>
                  <a:gs pos="100000">
                    <a:srgbClr val="7DCC2E">
                      <a:shade val="100000"/>
                      <a:satMod val="115000"/>
                    </a:srgbClr>
                  </a:gs>
                </a:gsLst>
                <a:path path="circle">
                  <a:fillToRect l="100000" b="100000"/>
                </a:path>
                <a:tileRect t="-100000" r="-100000"/>
              </a:gradFill>
            </c:spPr>
          </c:dPt>
          <c:errBars>
            <c:errBarType val="both"/>
            <c:errValType val="cust"/>
            <c:noEndCap val="0"/>
            <c:plus>
              <c:numRef>
                <c:f>sizeclass3!$J$9:$J$11</c:f>
                <c:numCache>
                  <c:formatCode>General</c:formatCode>
                  <c:ptCount val="3"/>
                  <c:pt idx="0">
                    <c:v>438104.43382143491</c:v>
                  </c:pt>
                  <c:pt idx="1">
                    <c:v>797595.05475212249</c:v>
                  </c:pt>
                  <c:pt idx="2">
                    <c:v>265145.91165369062</c:v>
                  </c:pt>
                </c:numCache>
              </c:numRef>
            </c:plus>
            <c:minus>
              <c:numRef>
                <c:f>sizeclass3!$J$9:$J$11</c:f>
                <c:numCache>
                  <c:formatCode>General</c:formatCode>
                  <c:ptCount val="3"/>
                  <c:pt idx="0">
                    <c:v>438104.43382143491</c:v>
                  </c:pt>
                  <c:pt idx="1">
                    <c:v>797595.05475212249</c:v>
                  </c:pt>
                  <c:pt idx="2">
                    <c:v>265145.91165369062</c:v>
                  </c:pt>
                </c:numCache>
              </c:numRef>
            </c:minus>
          </c:errBars>
          <c:cat>
            <c:strRef>
              <c:f>sizeclass3!$E$9:$E$11</c:f>
              <c:strCache>
                <c:ptCount val="3"/>
                <c:pt idx="0">
                  <c:v>ct</c:v>
                </c:pt>
                <c:pt idx="1">
                  <c:v>nt</c:v>
                </c:pt>
                <c:pt idx="2">
                  <c:v>st</c:v>
                </c:pt>
              </c:strCache>
            </c:strRef>
          </c:cat>
          <c:val>
            <c:numRef>
              <c:f>sizeclass3!$F$9:$F$11</c:f>
              <c:numCache>
                <c:formatCode>General</c:formatCode>
                <c:ptCount val="3"/>
                <c:pt idx="0">
                  <c:v>6431517</c:v>
                </c:pt>
                <c:pt idx="1">
                  <c:v>3690138.6363636353</c:v>
                </c:pt>
                <c:pt idx="2">
                  <c:v>6310550</c:v>
                </c:pt>
              </c:numCache>
            </c:numRef>
          </c:val>
        </c:ser>
        <c:dLbls>
          <c:showLegendKey val="0"/>
          <c:showVal val="0"/>
          <c:showCatName val="0"/>
          <c:showSerName val="0"/>
          <c:showPercent val="0"/>
          <c:showBubbleSize val="0"/>
        </c:dLbls>
        <c:gapWidth val="150"/>
        <c:axId val="87012096"/>
        <c:axId val="87014016"/>
      </c:barChart>
      <c:catAx>
        <c:axId val="87012096"/>
        <c:scaling>
          <c:orientation val="minMax"/>
        </c:scaling>
        <c:delete val="0"/>
        <c:axPos val="b"/>
        <c:title>
          <c:tx>
            <c:rich>
              <a:bodyPr/>
              <a:lstStyle/>
              <a:p>
                <a:pPr>
                  <a:defRPr sz="1400"/>
                </a:pPr>
                <a:r>
                  <a:rPr lang="en-US" sz="1400" dirty="0" smtClean="0"/>
                  <a:t>Size Class Three      725u - 2,465u</a:t>
                </a:r>
                <a:endParaRPr lang="en-US" sz="1400" dirty="0"/>
              </a:p>
            </c:rich>
          </c:tx>
          <c:layout/>
          <c:overlay val="0"/>
        </c:title>
        <c:majorTickMark val="out"/>
        <c:minorTickMark val="none"/>
        <c:tickLblPos val="nextTo"/>
        <c:txPr>
          <a:bodyPr/>
          <a:lstStyle/>
          <a:p>
            <a:pPr>
              <a:defRPr sz="1400"/>
            </a:pPr>
            <a:endParaRPr lang="en-US"/>
          </a:p>
        </c:txPr>
        <c:crossAx val="87014016"/>
        <c:crosses val="autoZero"/>
        <c:auto val="1"/>
        <c:lblAlgn val="ctr"/>
        <c:lblOffset val="100"/>
        <c:noMultiLvlLbl val="0"/>
      </c:catAx>
      <c:valAx>
        <c:axId val="87014016"/>
        <c:scaling>
          <c:orientation val="minMax"/>
          <c:max val="10000000"/>
        </c:scaling>
        <c:delete val="0"/>
        <c:axPos val="l"/>
        <c:majorGridlines/>
        <c:numFmt formatCode="General" sourceLinked="1"/>
        <c:majorTickMark val="out"/>
        <c:minorTickMark val="none"/>
        <c:tickLblPos val="nextTo"/>
        <c:crossAx val="87012096"/>
        <c:crosses val="autoZero"/>
        <c:crossBetween val="between"/>
      </c:valAx>
    </c:plotArea>
    <c:plotVisOnly val="1"/>
    <c:dispBlanksAs val="gap"/>
    <c:showDLblsOverMax val="0"/>
  </c:chart>
  <c:spPr>
    <a:solidFill>
      <a:sysClr val="window" lastClr="FFFFFF"/>
    </a:solidFill>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sizeclass1!$B$7</c:f>
              <c:strCache>
                <c:ptCount val="1"/>
                <c:pt idx="0">
                  <c:v>Average of TRL_(m)</c:v>
                </c:pt>
              </c:strCache>
            </c:strRef>
          </c:tx>
          <c:invertIfNegative val="0"/>
          <c:dPt>
            <c:idx val="0"/>
            <c:invertIfNegative val="0"/>
            <c:bubble3D val="0"/>
            <c:spPr>
              <a:gradFill flip="none" rotWithShape="1">
                <a:gsLst>
                  <a:gs pos="0">
                    <a:srgbClr val="6EA0B0">
                      <a:shade val="30000"/>
                      <a:satMod val="115000"/>
                    </a:srgbClr>
                  </a:gs>
                  <a:gs pos="50000">
                    <a:srgbClr val="6EA0B0">
                      <a:shade val="67500"/>
                      <a:satMod val="115000"/>
                    </a:srgbClr>
                  </a:gs>
                  <a:gs pos="100000">
                    <a:srgbClr val="6EA0B0">
                      <a:shade val="100000"/>
                      <a:satMod val="115000"/>
                    </a:srgbClr>
                  </a:gs>
                </a:gsLst>
                <a:lin ang="2700000" scaled="1"/>
                <a:tileRect/>
              </a:gradFill>
            </c:spPr>
          </c:dPt>
          <c:dPt>
            <c:idx val="1"/>
            <c:invertIfNegative val="0"/>
            <c:bubble3D val="0"/>
            <c:spPr>
              <a:solidFill>
                <a:srgbClr val="CCAF0A"/>
              </a:solidFill>
            </c:spPr>
          </c:dPt>
          <c:dPt>
            <c:idx val="2"/>
            <c:invertIfNegative val="0"/>
            <c:bubble3D val="0"/>
            <c:spPr>
              <a:gradFill flip="none" rotWithShape="1">
                <a:gsLst>
                  <a:gs pos="0">
                    <a:srgbClr val="748560">
                      <a:lumMod val="75000"/>
                      <a:shade val="30000"/>
                      <a:satMod val="115000"/>
                    </a:srgbClr>
                  </a:gs>
                  <a:gs pos="50000">
                    <a:srgbClr val="748560">
                      <a:lumMod val="75000"/>
                      <a:shade val="67500"/>
                      <a:satMod val="115000"/>
                    </a:srgbClr>
                  </a:gs>
                  <a:gs pos="100000">
                    <a:srgbClr val="748560">
                      <a:lumMod val="75000"/>
                      <a:shade val="100000"/>
                      <a:satMod val="115000"/>
                    </a:srgbClr>
                  </a:gs>
                </a:gsLst>
                <a:path path="circle">
                  <a:fillToRect r="100000" b="100000"/>
                </a:path>
                <a:tileRect l="-100000" t="-100000"/>
              </a:gradFill>
            </c:spPr>
          </c:dPt>
          <c:errBars>
            <c:errBarType val="both"/>
            <c:errValType val="cust"/>
            <c:noEndCap val="0"/>
            <c:plus>
              <c:numRef>
                <c:f>sizeclass1!$K$9:$K$11</c:f>
                <c:numCache>
                  <c:formatCode>General</c:formatCode>
                  <c:ptCount val="3"/>
                  <c:pt idx="0">
                    <c:v>0</c:v>
                  </c:pt>
                  <c:pt idx="1">
                    <c:v>0.18750000000000003</c:v>
                  </c:pt>
                  <c:pt idx="2">
                    <c:v>0.36800000000000027</c:v>
                  </c:pt>
                </c:numCache>
              </c:numRef>
            </c:plus>
            <c:minus>
              <c:numRef>
                <c:f>sizeclass1!$K$9:$K$11</c:f>
                <c:numCache>
                  <c:formatCode>General</c:formatCode>
                  <c:ptCount val="3"/>
                  <c:pt idx="0">
                    <c:v>0</c:v>
                  </c:pt>
                  <c:pt idx="1">
                    <c:v>0.18750000000000003</c:v>
                  </c:pt>
                  <c:pt idx="2">
                    <c:v>0.36800000000000027</c:v>
                  </c:pt>
                </c:numCache>
              </c:numRef>
            </c:minus>
          </c:errBars>
          <c:cat>
            <c:strRef>
              <c:f>sizeclass1!$F$9:$F$11</c:f>
              <c:strCache>
                <c:ptCount val="3"/>
                <c:pt idx="0">
                  <c:v>H</c:v>
                </c:pt>
                <c:pt idx="1">
                  <c:v>L</c:v>
                </c:pt>
                <c:pt idx="2">
                  <c:v>M</c:v>
                </c:pt>
              </c:strCache>
            </c:strRef>
          </c:cat>
          <c:val>
            <c:numRef>
              <c:f>sizeclass1!$G$9:$G$11</c:f>
              <c:numCache>
                <c:formatCode>General</c:formatCode>
                <c:ptCount val="3"/>
                <c:pt idx="0">
                  <c:v>2.0570000000000013</c:v>
                </c:pt>
                <c:pt idx="1">
                  <c:v>1.3684999999999996</c:v>
                </c:pt>
                <c:pt idx="2">
                  <c:v>0.78100000000000047</c:v>
                </c:pt>
              </c:numCache>
            </c:numRef>
          </c:val>
        </c:ser>
        <c:dLbls>
          <c:showLegendKey val="0"/>
          <c:showVal val="0"/>
          <c:showCatName val="0"/>
          <c:showSerName val="0"/>
          <c:showPercent val="0"/>
          <c:showBubbleSize val="0"/>
        </c:dLbls>
        <c:gapWidth val="150"/>
        <c:axId val="91635072"/>
        <c:axId val="91665920"/>
      </c:barChart>
      <c:catAx>
        <c:axId val="91635072"/>
        <c:scaling>
          <c:orientation val="minMax"/>
        </c:scaling>
        <c:delete val="0"/>
        <c:axPos val="b"/>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solidFill>
                    <a:latin typeface="+mn-lt"/>
                    <a:ea typeface="+mn-ea"/>
                    <a:cs typeface="+mn-cs"/>
                  </a:defRPr>
                </a:pPr>
                <a:r>
                  <a:rPr lang="en-US" sz="1400" b="1" i="0" baseline="0" dirty="0" smtClean="0">
                    <a:effectLst/>
                  </a:rPr>
                  <a:t>Size Class One      2,900u - 9,860u</a:t>
                </a:r>
                <a:endParaRPr lang="en-US" sz="1400" dirty="0" smtClean="0">
                  <a:effectLst/>
                </a:endParaRPr>
              </a:p>
            </c:rich>
          </c:tx>
          <c:layout>
            <c:manualLayout>
              <c:xMode val="edge"/>
              <c:yMode val="edge"/>
              <c:x val="0.20186797900262468"/>
              <c:y val="0.87586021505376344"/>
            </c:manualLayout>
          </c:layout>
          <c:overlay val="0"/>
        </c:title>
        <c:majorTickMark val="out"/>
        <c:minorTickMark val="none"/>
        <c:tickLblPos val="nextTo"/>
        <c:crossAx val="91665920"/>
        <c:crosses val="autoZero"/>
        <c:auto val="1"/>
        <c:lblAlgn val="ctr"/>
        <c:lblOffset val="100"/>
        <c:noMultiLvlLbl val="0"/>
      </c:catAx>
      <c:valAx>
        <c:axId val="91665920"/>
        <c:scaling>
          <c:orientation val="minMax"/>
        </c:scaling>
        <c:delete val="0"/>
        <c:axPos val="l"/>
        <c:majorGridlines/>
        <c:numFmt formatCode="General" sourceLinked="1"/>
        <c:majorTickMark val="out"/>
        <c:minorTickMark val="none"/>
        <c:tickLblPos val="nextTo"/>
        <c:crossAx val="91635072"/>
        <c:crosses val="autoZero"/>
        <c:crossBetween val="between"/>
      </c:valAx>
    </c:plotArea>
    <c:plotVisOnly val="1"/>
    <c:dispBlanksAs val="gap"/>
    <c:showDLblsOverMax val="0"/>
  </c:chart>
  <c:spPr>
    <a:solidFill>
      <a:sysClr val="window" lastClr="FFFFFF"/>
    </a:solidFill>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sizeclass2!$B$7</c:f>
              <c:strCache>
                <c:ptCount val="1"/>
                <c:pt idx="0">
                  <c:v>Average of TRL_(m)</c:v>
                </c:pt>
              </c:strCache>
            </c:strRef>
          </c:tx>
          <c:spPr>
            <a:gradFill flip="none" rotWithShape="1">
              <a:gsLst>
                <a:gs pos="0">
                  <a:srgbClr val="6EA0B0">
                    <a:shade val="30000"/>
                    <a:satMod val="115000"/>
                  </a:srgbClr>
                </a:gs>
                <a:gs pos="50000">
                  <a:srgbClr val="6EA0B0">
                    <a:shade val="67500"/>
                    <a:satMod val="115000"/>
                  </a:srgbClr>
                </a:gs>
                <a:gs pos="100000">
                  <a:srgbClr val="6EA0B0">
                    <a:shade val="100000"/>
                    <a:satMod val="115000"/>
                  </a:srgbClr>
                </a:gs>
              </a:gsLst>
              <a:lin ang="2700000" scaled="1"/>
              <a:tileRect/>
            </a:gradFill>
          </c:spPr>
          <c:invertIfNegative val="0"/>
          <c:dPt>
            <c:idx val="1"/>
            <c:invertIfNegative val="0"/>
            <c:bubble3D val="0"/>
            <c:spPr>
              <a:solidFill>
                <a:srgbClr val="CCAF0A"/>
              </a:solidFill>
            </c:spPr>
          </c:dPt>
          <c:dPt>
            <c:idx val="2"/>
            <c:invertIfNegative val="0"/>
            <c:bubble3D val="0"/>
            <c:spPr>
              <a:gradFill flip="none" rotWithShape="1">
                <a:gsLst>
                  <a:gs pos="0">
                    <a:srgbClr val="748560">
                      <a:lumMod val="75000"/>
                      <a:shade val="30000"/>
                      <a:satMod val="115000"/>
                    </a:srgbClr>
                  </a:gs>
                  <a:gs pos="50000">
                    <a:srgbClr val="748560">
                      <a:lumMod val="75000"/>
                      <a:shade val="67500"/>
                      <a:satMod val="115000"/>
                    </a:srgbClr>
                  </a:gs>
                  <a:gs pos="100000">
                    <a:srgbClr val="748560">
                      <a:lumMod val="75000"/>
                      <a:shade val="100000"/>
                      <a:satMod val="115000"/>
                    </a:srgbClr>
                  </a:gs>
                </a:gsLst>
                <a:path path="circle">
                  <a:fillToRect r="100000" b="100000"/>
                </a:path>
                <a:tileRect l="-100000" t="-100000"/>
              </a:gradFill>
            </c:spPr>
          </c:dPt>
          <c:errBars>
            <c:errBarType val="both"/>
            <c:errValType val="cust"/>
            <c:noEndCap val="0"/>
            <c:plus>
              <c:numRef>
                <c:f>sizeclass2!$K$9:$K$11</c:f>
                <c:numCache>
                  <c:formatCode>General</c:formatCode>
                  <c:ptCount val="3"/>
                  <c:pt idx="0">
                    <c:v>0</c:v>
                  </c:pt>
                  <c:pt idx="1">
                    <c:v>0.34350000000000058</c:v>
                  </c:pt>
                  <c:pt idx="2">
                    <c:v>0.19400000000000001</c:v>
                  </c:pt>
                </c:numCache>
              </c:numRef>
            </c:plus>
            <c:minus>
              <c:numRef>
                <c:f>sizeclass2!$K$9:$K$11</c:f>
                <c:numCache>
                  <c:formatCode>General</c:formatCode>
                  <c:ptCount val="3"/>
                  <c:pt idx="0">
                    <c:v>0</c:v>
                  </c:pt>
                  <c:pt idx="1">
                    <c:v>0.34350000000000058</c:v>
                  </c:pt>
                  <c:pt idx="2">
                    <c:v>0.19400000000000001</c:v>
                  </c:pt>
                </c:numCache>
              </c:numRef>
            </c:minus>
          </c:errBars>
          <c:cat>
            <c:strRef>
              <c:f>sizeclass2!$F$9:$F$11</c:f>
              <c:strCache>
                <c:ptCount val="3"/>
                <c:pt idx="0">
                  <c:v>H</c:v>
                </c:pt>
                <c:pt idx="1">
                  <c:v>L</c:v>
                </c:pt>
                <c:pt idx="2">
                  <c:v>M</c:v>
                </c:pt>
              </c:strCache>
            </c:strRef>
          </c:cat>
          <c:val>
            <c:numRef>
              <c:f>sizeclass2!$G$9:$G$11</c:f>
              <c:numCache>
                <c:formatCode>General</c:formatCode>
                <c:ptCount val="3"/>
                <c:pt idx="0">
                  <c:v>1.2830000000000006</c:v>
                </c:pt>
                <c:pt idx="1">
                  <c:v>1.0765000000000007</c:v>
                </c:pt>
                <c:pt idx="2">
                  <c:v>0.54</c:v>
                </c:pt>
              </c:numCache>
            </c:numRef>
          </c:val>
        </c:ser>
        <c:dLbls>
          <c:showLegendKey val="0"/>
          <c:showVal val="0"/>
          <c:showCatName val="0"/>
          <c:showSerName val="0"/>
          <c:showPercent val="0"/>
          <c:showBubbleSize val="0"/>
        </c:dLbls>
        <c:gapWidth val="150"/>
        <c:axId val="93559040"/>
        <c:axId val="94015872"/>
      </c:barChart>
      <c:catAx>
        <c:axId val="93559040"/>
        <c:scaling>
          <c:orientation val="minMax"/>
        </c:scaling>
        <c:delete val="0"/>
        <c:axPos val="b"/>
        <c:title>
          <c:tx>
            <c:rich>
              <a:bodyPr/>
              <a:lstStyle/>
              <a:p>
                <a:pPr>
                  <a:defRPr sz="1400"/>
                </a:pPr>
                <a:r>
                  <a:rPr lang="en-US" sz="1400" b="1" i="0" u="none" strike="noStrike" baseline="0" dirty="0" smtClean="0">
                    <a:effectLst/>
                  </a:rPr>
                  <a:t>Size Class Two      1,450u - 4,930u</a:t>
                </a:r>
              </a:p>
            </c:rich>
          </c:tx>
          <c:layout>
            <c:manualLayout>
              <c:xMode val="edge"/>
              <c:yMode val="edge"/>
              <c:x val="0.2013265091863517"/>
              <c:y val="0.88283333333333336"/>
            </c:manualLayout>
          </c:layout>
          <c:overlay val="0"/>
        </c:title>
        <c:majorTickMark val="out"/>
        <c:minorTickMark val="none"/>
        <c:tickLblPos val="nextTo"/>
        <c:crossAx val="94015872"/>
        <c:crosses val="autoZero"/>
        <c:auto val="1"/>
        <c:lblAlgn val="ctr"/>
        <c:lblOffset val="100"/>
        <c:noMultiLvlLbl val="0"/>
      </c:catAx>
      <c:valAx>
        <c:axId val="94015872"/>
        <c:scaling>
          <c:orientation val="minMax"/>
          <c:max val="2.5"/>
        </c:scaling>
        <c:delete val="0"/>
        <c:axPos val="l"/>
        <c:majorGridlines/>
        <c:numFmt formatCode="General" sourceLinked="1"/>
        <c:majorTickMark val="out"/>
        <c:minorTickMark val="none"/>
        <c:tickLblPos val="nextTo"/>
        <c:crossAx val="93559040"/>
        <c:crosses val="autoZero"/>
        <c:crossBetween val="between"/>
      </c:valAx>
    </c:plotArea>
    <c:plotVisOnly val="1"/>
    <c:dispBlanksAs val="gap"/>
    <c:showDLblsOverMax val="0"/>
  </c:chart>
  <c:spPr>
    <a:solidFill>
      <a:sysClr val="window" lastClr="FFFFFF"/>
    </a:solidFill>
  </c:sp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title>
    <c:autoTitleDeleted val="0"/>
    <c:plotArea>
      <c:layout/>
      <c:barChart>
        <c:barDir val="col"/>
        <c:grouping val="clustered"/>
        <c:varyColors val="0"/>
        <c:ser>
          <c:idx val="0"/>
          <c:order val="0"/>
          <c:tx>
            <c:strRef>
              <c:f>sizeclass3!$B$7</c:f>
              <c:strCache>
                <c:ptCount val="1"/>
                <c:pt idx="0">
                  <c:v>Average of TRL_(m)</c:v>
                </c:pt>
              </c:strCache>
            </c:strRef>
          </c:tx>
          <c:invertIfNegative val="0"/>
          <c:dPt>
            <c:idx val="0"/>
            <c:invertIfNegative val="0"/>
            <c:bubble3D val="0"/>
            <c:spPr>
              <a:gradFill flip="none" rotWithShape="1">
                <a:gsLst>
                  <a:gs pos="0">
                    <a:srgbClr val="6EA0B0">
                      <a:shade val="30000"/>
                      <a:satMod val="115000"/>
                    </a:srgbClr>
                  </a:gs>
                  <a:gs pos="50000">
                    <a:srgbClr val="6EA0B0">
                      <a:shade val="67500"/>
                      <a:satMod val="115000"/>
                    </a:srgbClr>
                  </a:gs>
                  <a:gs pos="100000">
                    <a:srgbClr val="6EA0B0">
                      <a:shade val="100000"/>
                      <a:satMod val="115000"/>
                    </a:srgbClr>
                  </a:gs>
                </a:gsLst>
                <a:lin ang="2700000" scaled="1"/>
                <a:tileRect/>
              </a:gradFill>
            </c:spPr>
          </c:dPt>
          <c:dPt>
            <c:idx val="1"/>
            <c:invertIfNegative val="0"/>
            <c:bubble3D val="0"/>
            <c:spPr>
              <a:solidFill>
                <a:srgbClr val="CCAF0A"/>
              </a:solidFill>
            </c:spPr>
          </c:dPt>
          <c:dPt>
            <c:idx val="2"/>
            <c:invertIfNegative val="0"/>
            <c:bubble3D val="0"/>
            <c:spPr>
              <a:gradFill flip="none" rotWithShape="1">
                <a:gsLst>
                  <a:gs pos="0">
                    <a:srgbClr val="748560">
                      <a:lumMod val="75000"/>
                      <a:shade val="30000"/>
                      <a:satMod val="115000"/>
                    </a:srgbClr>
                  </a:gs>
                  <a:gs pos="50000">
                    <a:srgbClr val="748560">
                      <a:lumMod val="75000"/>
                      <a:shade val="67500"/>
                      <a:satMod val="115000"/>
                    </a:srgbClr>
                  </a:gs>
                  <a:gs pos="100000">
                    <a:srgbClr val="748560">
                      <a:lumMod val="75000"/>
                      <a:shade val="100000"/>
                      <a:satMod val="115000"/>
                    </a:srgbClr>
                  </a:gs>
                </a:gsLst>
                <a:path path="circle">
                  <a:fillToRect r="100000" b="100000"/>
                </a:path>
                <a:tileRect l="-100000" t="-100000"/>
              </a:gradFill>
            </c:spPr>
          </c:dPt>
          <c:errBars>
            <c:errBarType val="both"/>
            <c:errValType val="cust"/>
            <c:noEndCap val="0"/>
            <c:plus>
              <c:numRef>
                <c:f>sizeclass3!$K$9:$K$11</c:f>
                <c:numCache>
                  <c:formatCode>General</c:formatCode>
                  <c:ptCount val="3"/>
                  <c:pt idx="0">
                    <c:v>0</c:v>
                  </c:pt>
                  <c:pt idx="1">
                    <c:v>0.12800000000000153</c:v>
                  </c:pt>
                  <c:pt idx="2">
                    <c:v>0.36300000000000021</c:v>
                  </c:pt>
                </c:numCache>
              </c:numRef>
            </c:plus>
            <c:minus>
              <c:numRef>
                <c:f>sizeclass3!$K$9:$K$11</c:f>
                <c:numCache>
                  <c:formatCode>General</c:formatCode>
                  <c:ptCount val="3"/>
                  <c:pt idx="0">
                    <c:v>0</c:v>
                  </c:pt>
                  <c:pt idx="1">
                    <c:v>0.12800000000000153</c:v>
                  </c:pt>
                  <c:pt idx="2">
                    <c:v>0.36300000000000021</c:v>
                  </c:pt>
                </c:numCache>
              </c:numRef>
            </c:minus>
          </c:errBars>
          <c:cat>
            <c:strRef>
              <c:f>sizeclass3!$F$9:$F$11</c:f>
              <c:strCache>
                <c:ptCount val="3"/>
                <c:pt idx="0">
                  <c:v>H</c:v>
                </c:pt>
                <c:pt idx="1">
                  <c:v>L</c:v>
                </c:pt>
                <c:pt idx="2">
                  <c:v>M</c:v>
                </c:pt>
              </c:strCache>
            </c:strRef>
          </c:cat>
          <c:val>
            <c:numRef>
              <c:f>sizeclass3!$G$9:$G$11</c:f>
              <c:numCache>
                <c:formatCode>General</c:formatCode>
                <c:ptCount val="3"/>
                <c:pt idx="0">
                  <c:v>1.9290000000000009</c:v>
                </c:pt>
                <c:pt idx="1">
                  <c:v>1.6019999999999988</c:v>
                </c:pt>
                <c:pt idx="2">
                  <c:v>0.995</c:v>
                </c:pt>
              </c:numCache>
            </c:numRef>
          </c:val>
        </c:ser>
        <c:dLbls>
          <c:showLegendKey val="0"/>
          <c:showVal val="0"/>
          <c:showCatName val="0"/>
          <c:showSerName val="0"/>
          <c:showPercent val="0"/>
          <c:showBubbleSize val="0"/>
        </c:dLbls>
        <c:gapWidth val="150"/>
        <c:axId val="97871360"/>
        <c:axId val="97873280"/>
      </c:barChart>
      <c:catAx>
        <c:axId val="97871360"/>
        <c:scaling>
          <c:orientation val="minMax"/>
        </c:scaling>
        <c:delete val="0"/>
        <c:axPos val="b"/>
        <c:title>
          <c:tx>
            <c:rich>
              <a:bodyPr/>
              <a:lstStyle/>
              <a:p>
                <a:pPr>
                  <a:defRPr sz="1400"/>
                </a:pPr>
                <a:r>
                  <a:rPr lang="en-US" sz="1400" dirty="0" smtClean="0"/>
                  <a:t>Size Class Three      725u - 2,465u</a:t>
                </a:r>
              </a:p>
            </c:rich>
          </c:tx>
          <c:layout>
            <c:manualLayout>
              <c:xMode val="edge"/>
              <c:yMode val="edge"/>
              <c:x val="0.20415984251968505"/>
              <c:y val="0.88338383838383838"/>
            </c:manualLayout>
          </c:layout>
          <c:overlay val="0"/>
        </c:title>
        <c:majorTickMark val="out"/>
        <c:minorTickMark val="none"/>
        <c:tickLblPos val="nextTo"/>
        <c:crossAx val="97873280"/>
        <c:crosses val="autoZero"/>
        <c:auto val="1"/>
        <c:lblAlgn val="ctr"/>
        <c:lblOffset val="100"/>
        <c:noMultiLvlLbl val="0"/>
      </c:catAx>
      <c:valAx>
        <c:axId val="97873280"/>
        <c:scaling>
          <c:orientation val="minMax"/>
        </c:scaling>
        <c:delete val="0"/>
        <c:axPos val="l"/>
        <c:majorGridlines/>
        <c:numFmt formatCode="General" sourceLinked="1"/>
        <c:majorTickMark val="out"/>
        <c:minorTickMark val="none"/>
        <c:tickLblPos val="nextTo"/>
        <c:crossAx val="97871360"/>
        <c:crosses val="autoZero"/>
        <c:crossBetween val="between"/>
      </c:valAx>
    </c:plotArea>
    <c:plotVisOnly val="1"/>
    <c:dispBlanksAs val="gap"/>
    <c:showDLblsOverMax val="0"/>
  </c:chart>
  <c:spPr>
    <a:solidFill>
      <a:sysClr val="window" lastClr="FFFFFF"/>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03A986-DF34-40D0-AC84-9DB22A41BDB5}" type="datetimeFigureOut">
              <a:rPr lang="en-US" smtClean="0"/>
              <a:t>9/11/2013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35331E-EB02-4594-834B-9080D8953CB7}" type="slidenum">
              <a:rPr lang="en-US" smtClean="0"/>
              <a:t>‹#›</a:t>
            </a:fld>
            <a:endParaRPr lang="en-US"/>
          </a:p>
        </p:txBody>
      </p:sp>
    </p:spTree>
    <p:extLst>
      <p:ext uri="{BB962C8B-B14F-4D97-AF65-F5344CB8AC3E}">
        <p14:creationId xmlns:p14="http://schemas.microsoft.com/office/powerpoint/2010/main" val="2255915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9/11/2013 3:39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14</a:t>
            </a:fld>
            <a:endParaRPr lang="en-US"/>
          </a:p>
        </p:txBody>
      </p:sp>
    </p:spTree>
    <p:extLst>
      <p:ext uri="{BB962C8B-B14F-4D97-AF65-F5344CB8AC3E}">
        <p14:creationId xmlns:p14="http://schemas.microsoft.com/office/powerpoint/2010/main" val="39689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15</a:t>
            </a:fld>
            <a:endParaRPr lang="en-US"/>
          </a:p>
        </p:txBody>
      </p:sp>
    </p:spTree>
    <p:extLst>
      <p:ext uri="{BB962C8B-B14F-4D97-AF65-F5344CB8AC3E}">
        <p14:creationId xmlns:p14="http://schemas.microsoft.com/office/powerpoint/2010/main" val="39689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16</a:t>
            </a:fld>
            <a:endParaRPr lang="en-US"/>
          </a:p>
        </p:txBody>
      </p:sp>
    </p:spTree>
    <p:extLst>
      <p:ext uri="{BB962C8B-B14F-4D97-AF65-F5344CB8AC3E}">
        <p14:creationId xmlns:p14="http://schemas.microsoft.com/office/powerpoint/2010/main" val="39689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17</a:t>
            </a:fld>
            <a:endParaRPr lang="en-US"/>
          </a:p>
        </p:txBody>
      </p:sp>
    </p:spTree>
    <p:extLst>
      <p:ext uri="{BB962C8B-B14F-4D97-AF65-F5344CB8AC3E}">
        <p14:creationId xmlns:p14="http://schemas.microsoft.com/office/powerpoint/2010/main" val="3774671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18</a:t>
            </a:fld>
            <a:endParaRPr lang="en-US"/>
          </a:p>
        </p:txBody>
      </p:sp>
    </p:spTree>
    <p:extLst>
      <p:ext uri="{BB962C8B-B14F-4D97-AF65-F5344CB8AC3E}">
        <p14:creationId xmlns:p14="http://schemas.microsoft.com/office/powerpoint/2010/main" val="531310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19</a:t>
            </a:fld>
            <a:endParaRPr lang="en-US"/>
          </a:p>
        </p:txBody>
      </p:sp>
    </p:spTree>
    <p:extLst>
      <p:ext uri="{BB962C8B-B14F-4D97-AF65-F5344CB8AC3E}">
        <p14:creationId xmlns:p14="http://schemas.microsoft.com/office/powerpoint/2010/main" val="1026527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20</a:t>
            </a:fld>
            <a:endParaRPr lang="en-US"/>
          </a:p>
        </p:txBody>
      </p:sp>
    </p:spTree>
    <p:extLst>
      <p:ext uri="{BB962C8B-B14F-4D97-AF65-F5344CB8AC3E}">
        <p14:creationId xmlns:p14="http://schemas.microsoft.com/office/powerpoint/2010/main" val="1532523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27</a:t>
            </a:fld>
            <a:endParaRPr lang="en-US"/>
          </a:p>
        </p:txBody>
      </p:sp>
    </p:spTree>
    <p:extLst>
      <p:ext uri="{BB962C8B-B14F-4D97-AF65-F5344CB8AC3E}">
        <p14:creationId xmlns:p14="http://schemas.microsoft.com/office/powerpoint/2010/main" val="1418476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28</a:t>
            </a:fld>
            <a:endParaRPr lang="en-US"/>
          </a:p>
        </p:txBody>
      </p:sp>
    </p:spTree>
    <p:extLst>
      <p:ext uri="{BB962C8B-B14F-4D97-AF65-F5344CB8AC3E}">
        <p14:creationId xmlns:p14="http://schemas.microsoft.com/office/powerpoint/2010/main" val="3555784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30</a:t>
            </a:fld>
            <a:endParaRPr lang="en-US"/>
          </a:p>
        </p:txBody>
      </p:sp>
    </p:spTree>
    <p:extLst>
      <p:ext uri="{BB962C8B-B14F-4D97-AF65-F5344CB8AC3E}">
        <p14:creationId xmlns:p14="http://schemas.microsoft.com/office/powerpoint/2010/main" val="1697934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2</a:t>
            </a:fld>
            <a:endParaRPr lang="en-US"/>
          </a:p>
        </p:txBody>
      </p:sp>
    </p:spTree>
    <p:extLst>
      <p:ext uri="{BB962C8B-B14F-4D97-AF65-F5344CB8AC3E}">
        <p14:creationId xmlns:p14="http://schemas.microsoft.com/office/powerpoint/2010/main" val="3651902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3</a:t>
            </a:fld>
            <a:endParaRPr lang="en-US"/>
          </a:p>
        </p:txBody>
      </p:sp>
    </p:spTree>
    <p:extLst>
      <p:ext uri="{BB962C8B-B14F-4D97-AF65-F5344CB8AC3E}">
        <p14:creationId xmlns:p14="http://schemas.microsoft.com/office/powerpoint/2010/main" val="324772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4</a:t>
            </a:fld>
            <a:endParaRPr lang="en-US"/>
          </a:p>
        </p:txBody>
      </p:sp>
    </p:spTree>
    <p:extLst>
      <p:ext uri="{BB962C8B-B14F-4D97-AF65-F5344CB8AC3E}">
        <p14:creationId xmlns:p14="http://schemas.microsoft.com/office/powerpoint/2010/main" val="324772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DE9BB-1077-4FA0-A14F-0B52004E2A6A}" type="slidenum">
              <a:rPr lang="en-US" smtClean="0"/>
              <a:t>6</a:t>
            </a:fld>
            <a:endParaRPr lang="en-US"/>
          </a:p>
        </p:txBody>
      </p:sp>
    </p:spTree>
    <p:extLst>
      <p:ext uri="{BB962C8B-B14F-4D97-AF65-F5344CB8AC3E}">
        <p14:creationId xmlns:p14="http://schemas.microsoft.com/office/powerpoint/2010/main" val="16126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DE9BB-1077-4FA0-A14F-0B52004E2A6A}" type="slidenum">
              <a:rPr lang="en-US" smtClean="0"/>
              <a:t>7</a:t>
            </a:fld>
            <a:endParaRPr lang="en-US"/>
          </a:p>
        </p:txBody>
      </p:sp>
    </p:spTree>
    <p:extLst>
      <p:ext uri="{BB962C8B-B14F-4D97-AF65-F5344CB8AC3E}">
        <p14:creationId xmlns:p14="http://schemas.microsoft.com/office/powerpoint/2010/main" val="161266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DE9BB-1077-4FA0-A14F-0B52004E2A6A}" type="slidenum">
              <a:rPr lang="en-US" smtClean="0"/>
              <a:t>8</a:t>
            </a:fld>
            <a:endParaRPr lang="en-US"/>
          </a:p>
        </p:txBody>
      </p:sp>
    </p:spTree>
    <p:extLst>
      <p:ext uri="{BB962C8B-B14F-4D97-AF65-F5344CB8AC3E}">
        <p14:creationId xmlns:p14="http://schemas.microsoft.com/office/powerpoint/2010/main" val="161266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ADE9BB-1077-4FA0-A14F-0B52004E2A6A}" type="slidenum">
              <a:rPr lang="en-US" smtClean="0"/>
              <a:t>9</a:t>
            </a:fld>
            <a:endParaRPr lang="en-US"/>
          </a:p>
        </p:txBody>
      </p:sp>
    </p:spTree>
    <p:extLst>
      <p:ext uri="{BB962C8B-B14F-4D97-AF65-F5344CB8AC3E}">
        <p14:creationId xmlns:p14="http://schemas.microsoft.com/office/powerpoint/2010/main" val="161266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35331E-EB02-4594-834B-9080D8953CB7}" type="slidenum">
              <a:rPr lang="en-US" smtClean="0"/>
              <a:t>10</a:t>
            </a:fld>
            <a:endParaRPr lang="en-US"/>
          </a:p>
        </p:txBody>
      </p:sp>
    </p:spTree>
    <p:extLst>
      <p:ext uri="{BB962C8B-B14F-4D97-AF65-F5344CB8AC3E}">
        <p14:creationId xmlns:p14="http://schemas.microsoft.com/office/powerpoint/2010/main" val="113816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emf"/><Relationship Id="rId4" Type="http://schemas.openxmlformats.org/officeDocument/2006/relationships/image" Target="../media/image25.emf"/></Relationships>
</file>

<file path=ppt/slides/_rels/slide1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emf"/><Relationship Id="rId10" Type="http://schemas.openxmlformats.org/officeDocument/2006/relationships/image" Target="../media/image30.jpg"/><Relationship Id="rId4" Type="http://schemas.openxmlformats.org/officeDocument/2006/relationships/image" Target="../media/image25.emf"/><Relationship Id="rId9"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8.tiff"/></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Measuring Roots With Soft Tissue X-ray Imaging</a:t>
            </a:r>
            <a:endParaRPr lang="en-US" dirty="0"/>
          </a:p>
        </p:txBody>
      </p:sp>
      <p:sp>
        <p:nvSpPr>
          <p:cNvPr id="3" name="Subtitle 2"/>
          <p:cNvSpPr>
            <a:spLocks noGrp="1"/>
          </p:cNvSpPr>
          <p:nvPr>
            <p:ph type="subTitle" idx="1"/>
          </p:nvPr>
        </p:nvSpPr>
        <p:spPr>
          <a:xfrm>
            <a:off x="730249" y="4344988"/>
            <a:ext cx="7681913" cy="1370012"/>
          </a:xfrm>
        </p:spPr>
        <p:txBody>
          <a:bodyPr>
            <a:normAutofit/>
          </a:bodyPr>
          <a:lstStyle/>
          <a:p>
            <a:r>
              <a:rPr lang="en-US" dirty="0" smtClean="0"/>
              <a:t>Dan McDonald</a:t>
            </a:r>
          </a:p>
          <a:p>
            <a:r>
              <a:rPr lang="en-US" dirty="0" smtClean="0"/>
              <a:t>President and Co-founder</a:t>
            </a:r>
          </a:p>
          <a:p>
            <a:r>
              <a:rPr lang="en-US" dirty="0" smtClean="0"/>
              <a:t>Phenotype Screening Corporation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1329595"/>
          </a:xfrm>
        </p:spPr>
        <p:txBody>
          <a:bodyPr/>
          <a:lstStyle/>
          <a:p>
            <a:pPr algn="ctr"/>
            <a:r>
              <a:rPr lang="en-US" dirty="0" smtClean="0"/>
              <a:t>Why </a:t>
            </a:r>
            <a:r>
              <a:rPr lang="en-US" dirty="0"/>
              <a:t>Use Soft-tissue X-ray Imaging to Study Plant Roots</a:t>
            </a:r>
            <a:r>
              <a:rPr lang="en-US" dirty="0" smtClean="0"/>
              <a: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319" y="1600200"/>
            <a:ext cx="6495361" cy="480568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189918356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1329595"/>
          </a:xfrm>
        </p:spPr>
        <p:txBody>
          <a:bodyPr/>
          <a:lstStyle/>
          <a:p>
            <a:pPr algn="ctr"/>
            <a:r>
              <a:rPr lang="en-US" dirty="0" smtClean="0"/>
              <a:t>Roots Are Quantified </a:t>
            </a:r>
            <a:r>
              <a:rPr lang="en-US" dirty="0"/>
              <a:t>From Soft-tissue X-ray </a:t>
            </a:r>
            <a:r>
              <a:rPr lang="en-US" dirty="0" smtClean="0"/>
              <a:t>Images</a:t>
            </a:r>
            <a:endParaRPr lang="en-US" dirty="0"/>
          </a:p>
        </p:txBody>
      </p:sp>
      <p:grpSp>
        <p:nvGrpSpPr>
          <p:cNvPr id="23" name="Group 22"/>
          <p:cNvGrpSpPr/>
          <p:nvPr/>
        </p:nvGrpSpPr>
        <p:grpSpPr>
          <a:xfrm>
            <a:off x="728740" y="1627867"/>
            <a:ext cx="7519004" cy="5153933"/>
            <a:chOff x="86709" y="1627867"/>
            <a:chExt cx="7519004" cy="5153933"/>
          </a:xfrm>
        </p:grpSpPr>
        <p:grpSp>
          <p:nvGrpSpPr>
            <p:cNvPr id="21" name="Group 20"/>
            <p:cNvGrpSpPr/>
            <p:nvPr/>
          </p:nvGrpSpPr>
          <p:grpSpPr>
            <a:xfrm>
              <a:off x="86709" y="2317437"/>
              <a:ext cx="2436881" cy="3049674"/>
              <a:chOff x="-74647" y="2317437"/>
              <a:chExt cx="2436881" cy="3049674"/>
            </a:xfrm>
          </p:grpSpPr>
          <p:pic>
            <p:nvPicPr>
              <p:cNvPr id="4" name="Picture 5" descr="SyH3Rep1_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4647" y="2317437"/>
                <a:ext cx="2436881" cy="249631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1"/>
              <p:cNvSpPr txBox="1">
                <a:spLocks noChangeArrowheads="1"/>
              </p:cNvSpPr>
              <p:nvPr/>
            </p:nvSpPr>
            <p:spPr bwMode="auto">
              <a:xfrm>
                <a:off x="92075" y="4786086"/>
                <a:ext cx="21034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t>Original X-ray Image H3Rep1</a:t>
                </a:r>
              </a:p>
            </p:txBody>
          </p:sp>
        </p:grpSp>
        <p:grpSp>
          <p:nvGrpSpPr>
            <p:cNvPr id="18" name="Group 17"/>
            <p:cNvGrpSpPr/>
            <p:nvPr/>
          </p:nvGrpSpPr>
          <p:grpSpPr>
            <a:xfrm>
              <a:off x="2857500" y="1627867"/>
              <a:ext cx="1600200" cy="1572533"/>
              <a:chOff x="2857500" y="1537153"/>
              <a:chExt cx="1600200" cy="1572533"/>
            </a:xfrm>
          </p:grpSpPr>
          <p:pic>
            <p:nvPicPr>
              <p:cNvPr id="5" name="Picture 7" descr="SyH3Rep1_red_05_35_5_max_AVT15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2898775" y="1537153"/>
                <a:ext cx="1516063" cy="1279525"/>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2"/>
              <p:cNvSpPr txBox="1">
                <a:spLocks noChangeArrowheads="1"/>
              </p:cNvSpPr>
              <p:nvPr/>
            </p:nvSpPr>
            <p:spPr bwMode="auto">
              <a:xfrm>
                <a:off x="2857500" y="2773136"/>
                <a:ext cx="1600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t>Roots &gt; 2.9mm</a:t>
                </a:r>
              </a:p>
            </p:txBody>
          </p:sp>
        </p:grpSp>
        <p:grpSp>
          <p:nvGrpSpPr>
            <p:cNvPr id="19" name="Group 18"/>
            <p:cNvGrpSpPr/>
            <p:nvPr/>
          </p:nvGrpSpPr>
          <p:grpSpPr>
            <a:xfrm>
              <a:off x="2195513" y="5042920"/>
              <a:ext cx="2925762" cy="1738880"/>
              <a:chOff x="2195513" y="5042920"/>
              <a:chExt cx="2925762" cy="1738880"/>
            </a:xfrm>
          </p:grpSpPr>
          <p:pic>
            <p:nvPicPr>
              <p:cNvPr id="6" name="Picture 9" descr="SyH3Rep1_red_20_35_5_max_AVT122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968"/>
              <a:stretch/>
            </p:blipFill>
            <p:spPr bwMode="auto">
              <a:xfrm rot="10800000">
                <a:off x="2898775" y="5042920"/>
                <a:ext cx="1517650" cy="14458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3"/>
              <p:cNvSpPr txBox="1">
                <a:spLocks noChangeArrowheads="1"/>
              </p:cNvSpPr>
              <p:nvPr/>
            </p:nvSpPr>
            <p:spPr bwMode="auto">
              <a:xfrm>
                <a:off x="2195513" y="6445250"/>
                <a:ext cx="2925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t>0.725mm &lt; Roots &lt; 5.075mm</a:t>
                </a:r>
              </a:p>
            </p:txBody>
          </p:sp>
        </p:grpSp>
        <p:grpSp>
          <p:nvGrpSpPr>
            <p:cNvPr id="11" name="Group 18"/>
            <p:cNvGrpSpPr>
              <a:grpSpLocks/>
            </p:cNvGrpSpPr>
            <p:nvPr/>
          </p:nvGrpSpPr>
          <p:grpSpPr bwMode="auto">
            <a:xfrm>
              <a:off x="2376488" y="3276826"/>
              <a:ext cx="2560638" cy="1676400"/>
              <a:chOff x="1497" y="1998"/>
              <a:chExt cx="1613" cy="1056"/>
            </a:xfrm>
          </p:grpSpPr>
          <p:pic>
            <p:nvPicPr>
              <p:cNvPr id="16" name="Picture 8" descr="SyH3Rep1_red_10_35_5_max_AVT157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912"/>
              <a:stretch/>
            </p:blipFill>
            <p:spPr bwMode="auto">
              <a:xfrm rot="10800000">
                <a:off x="1826" y="1998"/>
                <a:ext cx="955" cy="863"/>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4"/>
              <p:cNvSpPr txBox="1">
                <a:spLocks noChangeArrowheads="1"/>
              </p:cNvSpPr>
              <p:nvPr/>
            </p:nvSpPr>
            <p:spPr bwMode="auto">
              <a:xfrm>
                <a:off x="1497" y="2842"/>
                <a:ext cx="161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sz="1600" dirty="0"/>
                  <a:t>1.45mm &lt; Roots &lt; 10.15mm</a:t>
                </a:r>
              </a:p>
            </p:txBody>
          </p:sp>
        </p:grpSp>
        <p:grpSp>
          <p:nvGrpSpPr>
            <p:cNvPr id="22" name="Group 21"/>
            <p:cNvGrpSpPr/>
            <p:nvPr/>
          </p:nvGrpSpPr>
          <p:grpSpPr>
            <a:xfrm>
              <a:off x="4495800" y="1979839"/>
              <a:ext cx="3109913" cy="4148137"/>
              <a:chOff x="5759450" y="1979839"/>
              <a:chExt cx="3109913" cy="4148137"/>
            </a:xfrm>
          </p:grpSpPr>
          <p:grpSp>
            <p:nvGrpSpPr>
              <p:cNvPr id="12" name="Group 17"/>
              <p:cNvGrpSpPr>
                <a:grpSpLocks/>
              </p:cNvGrpSpPr>
              <p:nvPr/>
            </p:nvGrpSpPr>
            <p:grpSpPr bwMode="auto">
              <a:xfrm>
                <a:off x="5761038" y="4265839"/>
                <a:ext cx="3108325" cy="1862137"/>
                <a:chOff x="3629" y="2621"/>
                <a:chExt cx="1958" cy="1173"/>
              </a:xfrm>
            </p:grpSpPr>
            <p:pic>
              <p:nvPicPr>
                <p:cNvPr id="14" name="Picture 6" descr="SyH3Rep1_red_80_35_5_max_AVT10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130" y="2621"/>
                  <a:ext cx="956" cy="97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5"/>
                <p:cNvSpPr txBox="1">
                  <a:spLocks noChangeArrowheads="1"/>
                </p:cNvSpPr>
                <p:nvPr/>
              </p:nvSpPr>
              <p:spPr bwMode="auto">
                <a:xfrm>
                  <a:off x="3629" y="3582"/>
                  <a:ext cx="19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t>0.181mm &lt; Roots &lt; 1.27mm</a:t>
                  </a:r>
                </a:p>
              </p:txBody>
            </p:sp>
          </p:grpSp>
          <p:grpSp>
            <p:nvGrpSpPr>
              <p:cNvPr id="20" name="Group 19"/>
              <p:cNvGrpSpPr/>
              <p:nvPr/>
            </p:nvGrpSpPr>
            <p:grpSpPr>
              <a:xfrm>
                <a:off x="5759450" y="1979839"/>
                <a:ext cx="3109913" cy="1830161"/>
                <a:chOff x="5759450" y="1979839"/>
                <a:chExt cx="3109913" cy="1830161"/>
              </a:xfrm>
            </p:grpSpPr>
            <p:pic>
              <p:nvPicPr>
                <p:cNvPr id="7" name="Picture 10" descr="SyH3Rep1_red_40_35_5_max_AVT10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6556375" y="1979839"/>
                  <a:ext cx="1517650" cy="15541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6"/>
                <p:cNvSpPr txBox="1">
                  <a:spLocks noChangeArrowheads="1"/>
                </p:cNvSpPr>
                <p:nvPr/>
              </p:nvSpPr>
              <p:spPr bwMode="auto">
                <a:xfrm>
                  <a:off x="5759450" y="3473450"/>
                  <a:ext cx="31099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dirty="0"/>
                    <a:t>0.362mm &lt; Roots &lt; 2.54mm</a:t>
                  </a:r>
                </a:p>
              </p:txBody>
            </p:sp>
          </p:grpSp>
        </p:grpSp>
      </p:grpSp>
      <p:sp>
        <p:nvSpPr>
          <p:cNvPr id="24" name="TextBox 23"/>
          <p:cNvSpPr txBox="1"/>
          <p:nvPr/>
        </p:nvSpPr>
        <p:spPr>
          <a:xfrm rot="16200000">
            <a:off x="6013967" y="3403313"/>
            <a:ext cx="4953000" cy="58477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By Root Diameter Range</a:t>
            </a:r>
            <a:endPar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399434182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Quantification By Root Depth</a:t>
            </a:r>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371" y="1219200"/>
            <a:ext cx="2036763" cy="544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6200000">
            <a:off x="6013966" y="3403313"/>
            <a:ext cx="4953000" cy="58477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By Root Diameter Range</a:t>
            </a:r>
            <a:endPar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Text Placeholder 2"/>
          <p:cNvSpPr txBox="1">
            <a:spLocks/>
          </p:cNvSpPr>
          <p:nvPr/>
        </p:nvSpPr>
        <p:spPr>
          <a:xfrm>
            <a:off x="-534534" y="2902857"/>
            <a:ext cx="5377542" cy="3235714"/>
          </a:xfrm>
          <a:prstGeom prst="rect">
            <a:avLst/>
          </a:prstGeom>
        </p:spPr>
        <p:txBody>
          <a:bodyPr/>
          <a:lstStyle>
            <a:lvl1pPr marL="396875" indent="-396875" algn="l" defTabSz="914363" rtl="0" eaLnBrk="1" latinLnBrk="0" hangingPunct="1">
              <a:lnSpc>
                <a:spcPct val="90000"/>
              </a:lnSpc>
              <a:spcBef>
                <a:spcPct val="20000"/>
              </a:spcBef>
              <a:buFontTx/>
              <a:buBlip>
                <a:blip r:embed="rId3"/>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4"/>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4"/>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smtClean="0"/>
              <a:t>Number of Root Crossings</a:t>
            </a:r>
          </a:p>
          <a:p>
            <a:pPr lvl="1"/>
            <a:r>
              <a:rPr lang="en-US" dirty="0" smtClean="0"/>
              <a:t>Diameter of Root Segments</a:t>
            </a:r>
          </a:p>
          <a:p>
            <a:pPr lvl="1"/>
            <a:r>
              <a:rPr lang="en-US" dirty="0" smtClean="0"/>
              <a:t>Location of Root Segment</a:t>
            </a:r>
          </a:p>
          <a:p>
            <a:pPr lvl="1"/>
            <a:r>
              <a:rPr lang="en-US" dirty="0" smtClean="0"/>
              <a:t>Width of Root System</a:t>
            </a:r>
          </a:p>
          <a:p>
            <a:pPr lvl="1"/>
            <a:r>
              <a:rPr lang="en-US" dirty="0" smtClean="0"/>
              <a:t>Root Crossing Density</a:t>
            </a:r>
            <a:endParaRPr lang="en-US" dirty="0"/>
          </a:p>
        </p:txBody>
      </p:sp>
      <p:sp>
        <p:nvSpPr>
          <p:cNvPr id="3" name="TextBox 2"/>
          <p:cNvSpPr txBox="1"/>
          <p:nvPr/>
        </p:nvSpPr>
        <p:spPr>
          <a:xfrm>
            <a:off x="4710452" y="6067498"/>
            <a:ext cx="1752600" cy="369332"/>
          </a:xfrm>
          <a:prstGeom prst="rect">
            <a:avLst/>
          </a:prstGeom>
          <a:noFill/>
        </p:spPr>
        <p:txBody>
          <a:bodyPr wrap="square" rtlCol="0">
            <a:spAutoFit/>
          </a:bodyPr>
          <a:lstStyle/>
          <a:p>
            <a:pPr algn="ctr"/>
            <a:r>
              <a:rPr lang="en-US" b="1" dirty="0" smtClean="0">
                <a:solidFill>
                  <a:schemeClr val="bg1"/>
                </a:solidFill>
              </a:rPr>
              <a:t>Cotton Roots</a:t>
            </a:r>
            <a:endParaRPr lang="en-US" b="1" dirty="0">
              <a:solidFill>
                <a:schemeClr val="bg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2430620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Root System Architecture Traits</a:t>
            </a:r>
            <a:endParaRPr lang="en-US" dirty="0"/>
          </a:p>
        </p:txBody>
      </p:sp>
      <p:sp>
        <p:nvSpPr>
          <p:cNvPr id="3" name="Text Placeholder 2"/>
          <p:cNvSpPr>
            <a:spLocks noGrp="1"/>
          </p:cNvSpPr>
          <p:nvPr>
            <p:ph type="body" sz="quarter" idx="10"/>
          </p:nvPr>
        </p:nvSpPr>
        <p:spPr>
          <a:xfrm>
            <a:off x="381000" y="1143000"/>
            <a:ext cx="8382000" cy="4912114"/>
          </a:xfrm>
        </p:spPr>
        <p:txBody>
          <a:bodyPr/>
          <a:lstStyle/>
          <a:p>
            <a:r>
              <a:rPr lang="en-US" dirty="0" smtClean="0"/>
              <a:t>Global Traits</a:t>
            </a:r>
          </a:p>
          <a:p>
            <a:pPr lvl="1"/>
            <a:r>
              <a:rPr lang="en-US" dirty="0" smtClean="0"/>
              <a:t>Projected Root Area</a:t>
            </a:r>
          </a:p>
          <a:p>
            <a:pPr lvl="1"/>
            <a:r>
              <a:rPr lang="en-US" dirty="0" smtClean="0"/>
              <a:t>Total Root Length/ Total Root Length Density</a:t>
            </a:r>
          </a:p>
          <a:p>
            <a:pPr lvl="1"/>
            <a:r>
              <a:rPr lang="en-US" dirty="0" smtClean="0"/>
              <a:t>Number of Root / Transect Crossings</a:t>
            </a:r>
          </a:p>
          <a:p>
            <a:r>
              <a:rPr lang="en-US" dirty="0" smtClean="0"/>
              <a:t>Depth Traits</a:t>
            </a:r>
          </a:p>
          <a:p>
            <a:pPr lvl="1"/>
            <a:r>
              <a:rPr lang="en-US" dirty="0" smtClean="0"/>
              <a:t>Number of Root Crossings</a:t>
            </a:r>
          </a:p>
          <a:p>
            <a:pPr lvl="1"/>
            <a:r>
              <a:rPr lang="en-US" dirty="0" smtClean="0"/>
              <a:t>Diameter of Root Segments</a:t>
            </a:r>
          </a:p>
          <a:p>
            <a:pPr lvl="1"/>
            <a:r>
              <a:rPr lang="en-US" dirty="0" smtClean="0"/>
              <a:t>Location of Root Segment</a:t>
            </a:r>
          </a:p>
          <a:p>
            <a:pPr lvl="1"/>
            <a:r>
              <a:rPr lang="en-US" dirty="0" smtClean="0"/>
              <a:t>Width of Root System</a:t>
            </a:r>
          </a:p>
          <a:p>
            <a:pPr lvl="1"/>
            <a:r>
              <a:rPr lang="en-US" dirty="0" smtClean="0"/>
              <a:t>Root System Density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
        <p:nvSpPr>
          <p:cNvPr id="5" name="TextBox 4"/>
          <p:cNvSpPr txBox="1"/>
          <p:nvPr/>
        </p:nvSpPr>
        <p:spPr>
          <a:xfrm rot="16200000">
            <a:off x="6013966" y="3403313"/>
            <a:ext cx="4953000" cy="58477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By Root Diameter Range</a:t>
            </a:r>
            <a:endParaRPr lang="en-US" sz="32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108430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66216" y="1469179"/>
            <a:ext cx="5870957" cy="3955351"/>
            <a:chOff x="166216" y="1469179"/>
            <a:chExt cx="5870957" cy="3955351"/>
          </a:xfrm>
        </p:grpSpPr>
        <p:grpSp>
          <p:nvGrpSpPr>
            <p:cNvPr id="26" name="Group 25"/>
            <p:cNvGrpSpPr/>
            <p:nvPr/>
          </p:nvGrpSpPr>
          <p:grpSpPr>
            <a:xfrm>
              <a:off x="166216" y="1469179"/>
              <a:ext cx="5870957" cy="3475021"/>
              <a:chOff x="166216" y="1469179"/>
              <a:chExt cx="5870957" cy="347502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6" y="1469179"/>
                <a:ext cx="5870957" cy="347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3317081" y="2507456"/>
                <a:ext cx="1895475" cy="1028700"/>
                <a:chOff x="3317081" y="2507456"/>
                <a:chExt cx="1895475" cy="1028700"/>
              </a:xfrm>
            </p:grpSpPr>
            <p:sp>
              <p:nvSpPr>
                <p:cNvPr id="12" name="Freeform 11"/>
                <p:cNvSpPr/>
                <p:nvPr/>
              </p:nvSpPr>
              <p:spPr bwMode="auto">
                <a:xfrm>
                  <a:off x="3317081" y="2507456"/>
                  <a:ext cx="1307307" cy="816769"/>
                </a:xfrm>
                <a:custGeom>
                  <a:avLst/>
                  <a:gdLst>
                    <a:gd name="connsiteX0" fmla="*/ 2382 w 1307307"/>
                    <a:gd name="connsiteY0" fmla="*/ 9525 h 816769"/>
                    <a:gd name="connsiteX1" fmla="*/ 419100 w 1307307"/>
                    <a:gd name="connsiteY1" fmla="*/ 0 h 816769"/>
                    <a:gd name="connsiteX2" fmla="*/ 435769 w 1307307"/>
                    <a:gd name="connsiteY2" fmla="*/ 28575 h 816769"/>
                    <a:gd name="connsiteX3" fmla="*/ 442913 w 1307307"/>
                    <a:gd name="connsiteY3" fmla="*/ 78582 h 816769"/>
                    <a:gd name="connsiteX4" fmla="*/ 481013 w 1307307"/>
                    <a:gd name="connsiteY4" fmla="*/ 107157 h 816769"/>
                    <a:gd name="connsiteX5" fmla="*/ 700088 w 1307307"/>
                    <a:gd name="connsiteY5" fmla="*/ 97632 h 816769"/>
                    <a:gd name="connsiteX6" fmla="*/ 721519 w 1307307"/>
                    <a:gd name="connsiteY6" fmla="*/ 142875 h 816769"/>
                    <a:gd name="connsiteX7" fmla="*/ 735807 w 1307307"/>
                    <a:gd name="connsiteY7" fmla="*/ 183357 h 816769"/>
                    <a:gd name="connsiteX8" fmla="*/ 745332 w 1307307"/>
                    <a:gd name="connsiteY8" fmla="*/ 188119 h 816769"/>
                    <a:gd name="connsiteX9" fmla="*/ 800100 w 1307307"/>
                    <a:gd name="connsiteY9" fmla="*/ 164307 h 816769"/>
                    <a:gd name="connsiteX10" fmla="*/ 952500 w 1307307"/>
                    <a:gd name="connsiteY10" fmla="*/ 147638 h 816769"/>
                    <a:gd name="connsiteX11" fmla="*/ 1064419 w 1307307"/>
                    <a:gd name="connsiteY11" fmla="*/ 140494 h 816769"/>
                    <a:gd name="connsiteX12" fmla="*/ 1145382 w 1307307"/>
                    <a:gd name="connsiteY12" fmla="*/ 169069 h 816769"/>
                    <a:gd name="connsiteX13" fmla="*/ 1288257 w 1307307"/>
                    <a:gd name="connsiteY13" fmla="*/ 83344 h 816769"/>
                    <a:gd name="connsiteX14" fmla="*/ 1307307 w 1307307"/>
                    <a:gd name="connsiteY14" fmla="*/ 321469 h 816769"/>
                    <a:gd name="connsiteX15" fmla="*/ 1235869 w 1307307"/>
                    <a:gd name="connsiteY15" fmla="*/ 419100 h 816769"/>
                    <a:gd name="connsiteX16" fmla="*/ 1193007 w 1307307"/>
                    <a:gd name="connsiteY16" fmla="*/ 483394 h 816769"/>
                    <a:gd name="connsiteX17" fmla="*/ 1054894 w 1307307"/>
                    <a:gd name="connsiteY17" fmla="*/ 469107 h 816769"/>
                    <a:gd name="connsiteX18" fmla="*/ 1000125 w 1307307"/>
                    <a:gd name="connsiteY18" fmla="*/ 431007 h 816769"/>
                    <a:gd name="connsiteX19" fmla="*/ 900113 w 1307307"/>
                    <a:gd name="connsiteY19" fmla="*/ 573882 h 816769"/>
                    <a:gd name="connsiteX20" fmla="*/ 721519 w 1307307"/>
                    <a:gd name="connsiteY20" fmla="*/ 635794 h 816769"/>
                    <a:gd name="connsiteX21" fmla="*/ 600075 w 1307307"/>
                    <a:gd name="connsiteY21" fmla="*/ 814388 h 816769"/>
                    <a:gd name="connsiteX22" fmla="*/ 538163 w 1307307"/>
                    <a:gd name="connsiteY22" fmla="*/ 816769 h 816769"/>
                    <a:gd name="connsiteX23" fmla="*/ 557213 w 1307307"/>
                    <a:gd name="connsiteY23" fmla="*/ 762000 h 816769"/>
                    <a:gd name="connsiteX24" fmla="*/ 166688 w 1307307"/>
                    <a:gd name="connsiteY24" fmla="*/ 776288 h 816769"/>
                    <a:gd name="connsiteX25" fmla="*/ 164307 w 1307307"/>
                    <a:gd name="connsiteY25" fmla="*/ 490538 h 816769"/>
                    <a:gd name="connsiteX26" fmla="*/ 0 w 1307307"/>
                    <a:gd name="connsiteY26" fmla="*/ 92869 h 816769"/>
                    <a:gd name="connsiteX27" fmla="*/ 2382 w 1307307"/>
                    <a:gd name="connsiteY27" fmla="*/ 9525 h 81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07307" h="816769">
                      <a:moveTo>
                        <a:pt x="2382" y="9525"/>
                      </a:moveTo>
                      <a:lnTo>
                        <a:pt x="419100" y="0"/>
                      </a:lnTo>
                      <a:lnTo>
                        <a:pt x="435769" y="28575"/>
                      </a:lnTo>
                      <a:lnTo>
                        <a:pt x="442913" y="78582"/>
                      </a:lnTo>
                      <a:lnTo>
                        <a:pt x="481013" y="107157"/>
                      </a:lnTo>
                      <a:lnTo>
                        <a:pt x="700088" y="97632"/>
                      </a:lnTo>
                      <a:lnTo>
                        <a:pt x="721519" y="142875"/>
                      </a:lnTo>
                      <a:lnTo>
                        <a:pt x="735807" y="183357"/>
                      </a:lnTo>
                      <a:lnTo>
                        <a:pt x="745332" y="188119"/>
                      </a:lnTo>
                      <a:lnTo>
                        <a:pt x="800100" y="164307"/>
                      </a:lnTo>
                      <a:lnTo>
                        <a:pt x="952500" y="147638"/>
                      </a:lnTo>
                      <a:lnTo>
                        <a:pt x="1064419" y="140494"/>
                      </a:lnTo>
                      <a:lnTo>
                        <a:pt x="1145382" y="169069"/>
                      </a:lnTo>
                      <a:lnTo>
                        <a:pt x="1288257" y="83344"/>
                      </a:lnTo>
                      <a:lnTo>
                        <a:pt x="1307307" y="321469"/>
                      </a:lnTo>
                      <a:lnTo>
                        <a:pt x="1235869" y="419100"/>
                      </a:lnTo>
                      <a:lnTo>
                        <a:pt x="1193007" y="483394"/>
                      </a:lnTo>
                      <a:lnTo>
                        <a:pt x="1054894" y="469107"/>
                      </a:lnTo>
                      <a:lnTo>
                        <a:pt x="1000125" y="431007"/>
                      </a:lnTo>
                      <a:lnTo>
                        <a:pt x="900113" y="573882"/>
                      </a:lnTo>
                      <a:lnTo>
                        <a:pt x="721519" y="635794"/>
                      </a:lnTo>
                      <a:lnTo>
                        <a:pt x="600075" y="814388"/>
                      </a:lnTo>
                      <a:lnTo>
                        <a:pt x="538163" y="816769"/>
                      </a:lnTo>
                      <a:lnTo>
                        <a:pt x="557213" y="762000"/>
                      </a:lnTo>
                      <a:lnTo>
                        <a:pt x="166688" y="776288"/>
                      </a:lnTo>
                      <a:cubicBezTo>
                        <a:pt x="165894" y="681038"/>
                        <a:pt x="165101" y="585788"/>
                        <a:pt x="164307" y="490538"/>
                      </a:cubicBezTo>
                      <a:lnTo>
                        <a:pt x="0" y="92869"/>
                      </a:lnTo>
                      <a:lnTo>
                        <a:pt x="2382" y="9525"/>
                      </a:lnTo>
                      <a:close/>
                    </a:path>
                  </a:pathLst>
                </a:custGeom>
                <a:solidFill>
                  <a:srgbClr val="DD6413">
                    <a:alpha val="41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 name="Freeform 23"/>
                <p:cNvSpPr/>
                <p:nvPr/>
              </p:nvSpPr>
              <p:spPr bwMode="auto">
                <a:xfrm>
                  <a:off x="3962400" y="2838450"/>
                  <a:ext cx="1250156" cy="697706"/>
                </a:xfrm>
                <a:custGeom>
                  <a:avLst/>
                  <a:gdLst>
                    <a:gd name="connsiteX0" fmla="*/ 0 w 1250156"/>
                    <a:gd name="connsiteY0" fmla="*/ 697706 h 697706"/>
                    <a:gd name="connsiteX1" fmla="*/ 47625 w 1250156"/>
                    <a:gd name="connsiteY1" fmla="*/ 533400 h 697706"/>
                    <a:gd name="connsiteX2" fmla="*/ 76200 w 1250156"/>
                    <a:gd name="connsiteY2" fmla="*/ 459581 h 697706"/>
                    <a:gd name="connsiteX3" fmla="*/ 421481 w 1250156"/>
                    <a:gd name="connsiteY3" fmla="*/ 214313 h 697706"/>
                    <a:gd name="connsiteX4" fmla="*/ 616744 w 1250156"/>
                    <a:gd name="connsiteY4" fmla="*/ 261938 h 697706"/>
                    <a:gd name="connsiteX5" fmla="*/ 738188 w 1250156"/>
                    <a:gd name="connsiteY5" fmla="*/ 109538 h 697706"/>
                    <a:gd name="connsiteX6" fmla="*/ 740569 w 1250156"/>
                    <a:gd name="connsiteY6" fmla="*/ 0 h 697706"/>
                    <a:gd name="connsiteX7" fmla="*/ 773906 w 1250156"/>
                    <a:gd name="connsiteY7" fmla="*/ 95250 h 697706"/>
                    <a:gd name="connsiteX8" fmla="*/ 847725 w 1250156"/>
                    <a:gd name="connsiteY8" fmla="*/ 83344 h 697706"/>
                    <a:gd name="connsiteX9" fmla="*/ 859631 w 1250156"/>
                    <a:gd name="connsiteY9" fmla="*/ 128588 h 697706"/>
                    <a:gd name="connsiteX10" fmla="*/ 923925 w 1250156"/>
                    <a:gd name="connsiteY10" fmla="*/ 80963 h 697706"/>
                    <a:gd name="connsiteX11" fmla="*/ 981075 w 1250156"/>
                    <a:gd name="connsiteY11" fmla="*/ 71438 h 697706"/>
                    <a:gd name="connsiteX12" fmla="*/ 1069181 w 1250156"/>
                    <a:gd name="connsiteY12" fmla="*/ 140494 h 697706"/>
                    <a:gd name="connsiteX13" fmla="*/ 1052513 w 1250156"/>
                    <a:gd name="connsiteY13" fmla="*/ 195263 h 697706"/>
                    <a:gd name="connsiteX14" fmla="*/ 1152525 w 1250156"/>
                    <a:gd name="connsiteY14" fmla="*/ 230981 h 697706"/>
                    <a:gd name="connsiteX15" fmla="*/ 1173956 w 1250156"/>
                    <a:gd name="connsiteY15" fmla="*/ 326231 h 697706"/>
                    <a:gd name="connsiteX16" fmla="*/ 1207294 w 1250156"/>
                    <a:gd name="connsiteY16" fmla="*/ 333375 h 697706"/>
                    <a:gd name="connsiteX17" fmla="*/ 1209675 w 1250156"/>
                    <a:gd name="connsiteY17" fmla="*/ 359569 h 697706"/>
                    <a:gd name="connsiteX18" fmla="*/ 1233488 w 1250156"/>
                    <a:gd name="connsiteY18" fmla="*/ 409575 h 697706"/>
                    <a:gd name="connsiteX19" fmla="*/ 1157288 w 1250156"/>
                    <a:gd name="connsiteY19" fmla="*/ 433388 h 697706"/>
                    <a:gd name="connsiteX20" fmla="*/ 1238250 w 1250156"/>
                    <a:gd name="connsiteY20" fmla="*/ 431006 h 697706"/>
                    <a:gd name="connsiteX21" fmla="*/ 1250156 w 1250156"/>
                    <a:gd name="connsiteY21" fmla="*/ 464344 h 697706"/>
                    <a:gd name="connsiteX22" fmla="*/ 1216819 w 1250156"/>
                    <a:gd name="connsiteY22" fmla="*/ 500063 h 697706"/>
                    <a:gd name="connsiteX23" fmla="*/ 1181100 w 1250156"/>
                    <a:gd name="connsiteY23" fmla="*/ 502444 h 697706"/>
                    <a:gd name="connsiteX24" fmla="*/ 1185863 w 1250156"/>
                    <a:gd name="connsiteY24" fmla="*/ 538163 h 697706"/>
                    <a:gd name="connsiteX25" fmla="*/ 1212056 w 1250156"/>
                    <a:gd name="connsiteY25" fmla="*/ 540544 h 697706"/>
                    <a:gd name="connsiteX26" fmla="*/ 1204913 w 1250156"/>
                    <a:gd name="connsiteY26" fmla="*/ 566738 h 697706"/>
                    <a:gd name="connsiteX27" fmla="*/ 1159669 w 1250156"/>
                    <a:gd name="connsiteY27" fmla="*/ 583406 h 697706"/>
                    <a:gd name="connsiteX28" fmla="*/ 1114425 w 1250156"/>
                    <a:gd name="connsiteY28" fmla="*/ 628650 h 697706"/>
                    <a:gd name="connsiteX29" fmla="*/ 1100138 w 1250156"/>
                    <a:gd name="connsiteY29" fmla="*/ 681038 h 697706"/>
                    <a:gd name="connsiteX30" fmla="*/ 1054894 w 1250156"/>
                    <a:gd name="connsiteY30" fmla="*/ 695325 h 697706"/>
                    <a:gd name="connsiteX31" fmla="*/ 928688 w 1250156"/>
                    <a:gd name="connsiteY31" fmla="*/ 614363 h 697706"/>
                    <a:gd name="connsiteX32" fmla="*/ 845344 w 1250156"/>
                    <a:gd name="connsiteY32" fmla="*/ 628650 h 697706"/>
                    <a:gd name="connsiteX33" fmla="*/ 800100 w 1250156"/>
                    <a:gd name="connsiteY33" fmla="*/ 595313 h 697706"/>
                    <a:gd name="connsiteX34" fmla="*/ 685800 w 1250156"/>
                    <a:gd name="connsiteY34" fmla="*/ 614363 h 697706"/>
                    <a:gd name="connsiteX35" fmla="*/ 561975 w 1250156"/>
                    <a:gd name="connsiteY35" fmla="*/ 652463 h 697706"/>
                    <a:gd name="connsiteX36" fmla="*/ 400050 w 1250156"/>
                    <a:gd name="connsiteY36" fmla="*/ 671513 h 697706"/>
                    <a:gd name="connsiteX37" fmla="*/ 0 w 1250156"/>
                    <a:gd name="connsiteY37" fmla="*/ 697706 h 6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0156" h="697706">
                      <a:moveTo>
                        <a:pt x="0" y="697706"/>
                      </a:moveTo>
                      <a:lnTo>
                        <a:pt x="47625" y="533400"/>
                      </a:lnTo>
                      <a:lnTo>
                        <a:pt x="76200" y="459581"/>
                      </a:lnTo>
                      <a:lnTo>
                        <a:pt x="421481" y="214313"/>
                      </a:lnTo>
                      <a:lnTo>
                        <a:pt x="616744" y="261938"/>
                      </a:lnTo>
                      <a:lnTo>
                        <a:pt x="738188" y="109538"/>
                      </a:lnTo>
                      <a:cubicBezTo>
                        <a:pt x="738982" y="73025"/>
                        <a:pt x="739775" y="36513"/>
                        <a:pt x="740569" y="0"/>
                      </a:cubicBezTo>
                      <a:lnTo>
                        <a:pt x="773906" y="95250"/>
                      </a:lnTo>
                      <a:lnTo>
                        <a:pt x="847725" y="83344"/>
                      </a:lnTo>
                      <a:lnTo>
                        <a:pt x="859631" y="128588"/>
                      </a:lnTo>
                      <a:lnTo>
                        <a:pt x="923925" y="80963"/>
                      </a:lnTo>
                      <a:lnTo>
                        <a:pt x="981075" y="71438"/>
                      </a:lnTo>
                      <a:lnTo>
                        <a:pt x="1069181" y="140494"/>
                      </a:lnTo>
                      <a:lnTo>
                        <a:pt x="1052513" y="195263"/>
                      </a:lnTo>
                      <a:lnTo>
                        <a:pt x="1152525" y="230981"/>
                      </a:lnTo>
                      <a:lnTo>
                        <a:pt x="1173956" y="326231"/>
                      </a:lnTo>
                      <a:lnTo>
                        <a:pt x="1207294" y="333375"/>
                      </a:lnTo>
                      <a:lnTo>
                        <a:pt x="1209675" y="359569"/>
                      </a:lnTo>
                      <a:lnTo>
                        <a:pt x="1233488" y="409575"/>
                      </a:lnTo>
                      <a:lnTo>
                        <a:pt x="1157288" y="433388"/>
                      </a:lnTo>
                      <a:lnTo>
                        <a:pt x="1238250" y="431006"/>
                      </a:lnTo>
                      <a:lnTo>
                        <a:pt x="1250156" y="464344"/>
                      </a:lnTo>
                      <a:lnTo>
                        <a:pt x="1216819" y="500063"/>
                      </a:lnTo>
                      <a:lnTo>
                        <a:pt x="1181100" y="502444"/>
                      </a:lnTo>
                      <a:lnTo>
                        <a:pt x="1185863" y="538163"/>
                      </a:lnTo>
                      <a:lnTo>
                        <a:pt x="1212056" y="540544"/>
                      </a:lnTo>
                      <a:lnTo>
                        <a:pt x="1204913" y="566738"/>
                      </a:lnTo>
                      <a:lnTo>
                        <a:pt x="1159669" y="583406"/>
                      </a:lnTo>
                      <a:lnTo>
                        <a:pt x="1114425" y="628650"/>
                      </a:lnTo>
                      <a:lnTo>
                        <a:pt x="1100138" y="681038"/>
                      </a:lnTo>
                      <a:lnTo>
                        <a:pt x="1054894" y="695325"/>
                      </a:lnTo>
                      <a:lnTo>
                        <a:pt x="928688" y="614363"/>
                      </a:lnTo>
                      <a:lnTo>
                        <a:pt x="845344" y="628650"/>
                      </a:lnTo>
                      <a:lnTo>
                        <a:pt x="800100" y="595313"/>
                      </a:lnTo>
                      <a:lnTo>
                        <a:pt x="685800" y="614363"/>
                      </a:lnTo>
                      <a:lnTo>
                        <a:pt x="561975" y="652463"/>
                      </a:lnTo>
                      <a:lnTo>
                        <a:pt x="400050" y="671513"/>
                      </a:lnTo>
                      <a:lnTo>
                        <a:pt x="0" y="697706"/>
                      </a:lnTo>
                      <a:close/>
                    </a:path>
                  </a:pathLst>
                </a:custGeom>
                <a:solidFill>
                  <a:srgbClr val="165829">
                    <a:alpha val="34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sp>
          <p:nvSpPr>
            <p:cNvPr id="10" name="TextBox 9"/>
            <p:cNvSpPr txBox="1"/>
            <p:nvPr/>
          </p:nvSpPr>
          <p:spPr>
            <a:xfrm>
              <a:off x="166216" y="4839755"/>
              <a:ext cx="5870957" cy="584775"/>
            </a:xfrm>
            <a:prstGeom prst="rect">
              <a:avLst/>
            </a:prstGeom>
            <a:noFill/>
          </p:spPr>
          <p:txBody>
            <a:bodyPr wrap="square" rtlCol="0">
              <a:spAutoFit/>
            </a:bodyPr>
            <a:lstStyle/>
            <a:p>
              <a:pPr algn="ctr"/>
              <a:r>
                <a:rPr lang="en-US" sz="3200" dirty="0" smtClean="0"/>
                <a:t>Production Regions</a:t>
              </a:r>
              <a:endParaRPr lang="en-US" sz="3200" dirty="0"/>
            </a:p>
          </p:txBody>
        </p:sp>
      </p:grpSp>
      <p:sp>
        <p:nvSpPr>
          <p:cNvPr id="2" name="Title 1"/>
          <p:cNvSpPr>
            <a:spLocks noGrp="1"/>
          </p:cNvSpPr>
          <p:nvPr>
            <p:ph type="title"/>
          </p:nvPr>
        </p:nvSpPr>
        <p:spPr>
          <a:xfrm>
            <a:off x="0" y="180537"/>
            <a:ext cx="9144000" cy="1329595"/>
          </a:xfrm>
        </p:spPr>
        <p:txBody>
          <a:bodyPr/>
          <a:lstStyle/>
          <a:p>
            <a:pPr algn="ctr"/>
            <a:r>
              <a:rPr lang="en-US" dirty="0"/>
              <a:t>How </a:t>
            </a:r>
            <a:r>
              <a:rPr lang="en-US" dirty="0" smtClean="0"/>
              <a:t>Is </a:t>
            </a:r>
            <a:r>
              <a:rPr lang="en-US" dirty="0"/>
              <a:t>Soft-tissue X-ray Imaging </a:t>
            </a:r>
            <a:r>
              <a:rPr lang="en-US" dirty="0" smtClean="0"/>
              <a:t>Used </a:t>
            </a:r>
            <a:r>
              <a:rPr lang="en-US" dirty="0"/>
              <a:t>to Study Field Harvested Roots</a:t>
            </a:r>
            <a:r>
              <a:rPr lang="en-US" dirty="0" smtClean="0"/>
              <a:t>?</a:t>
            </a:r>
            <a:endParaRPr lang="en-US" dirty="0"/>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866751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66216" y="1469179"/>
            <a:ext cx="5870957" cy="3955351"/>
            <a:chOff x="166216" y="1469179"/>
            <a:chExt cx="5870957" cy="3955351"/>
          </a:xfrm>
        </p:grpSpPr>
        <p:grpSp>
          <p:nvGrpSpPr>
            <p:cNvPr id="26" name="Group 25"/>
            <p:cNvGrpSpPr/>
            <p:nvPr/>
          </p:nvGrpSpPr>
          <p:grpSpPr>
            <a:xfrm>
              <a:off x="166216" y="1469179"/>
              <a:ext cx="5870957" cy="3475021"/>
              <a:chOff x="166216" y="1469179"/>
              <a:chExt cx="5870957" cy="347502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6" y="1469179"/>
                <a:ext cx="5870957" cy="347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3317081" y="2507456"/>
                <a:ext cx="1895475" cy="1028700"/>
                <a:chOff x="3317081" y="2507456"/>
                <a:chExt cx="1895475" cy="1028700"/>
              </a:xfrm>
            </p:grpSpPr>
            <p:sp>
              <p:nvSpPr>
                <p:cNvPr id="12" name="Freeform 11"/>
                <p:cNvSpPr/>
                <p:nvPr/>
              </p:nvSpPr>
              <p:spPr bwMode="auto">
                <a:xfrm>
                  <a:off x="3317081" y="2507456"/>
                  <a:ext cx="1307307" cy="816769"/>
                </a:xfrm>
                <a:custGeom>
                  <a:avLst/>
                  <a:gdLst>
                    <a:gd name="connsiteX0" fmla="*/ 2382 w 1307307"/>
                    <a:gd name="connsiteY0" fmla="*/ 9525 h 816769"/>
                    <a:gd name="connsiteX1" fmla="*/ 419100 w 1307307"/>
                    <a:gd name="connsiteY1" fmla="*/ 0 h 816769"/>
                    <a:gd name="connsiteX2" fmla="*/ 435769 w 1307307"/>
                    <a:gd name="connsiteY2" fmla="*/ 28575 h 816769"/>
                    <a:gd name="connsiteX3" fmla="*/ 442913 w 1307307"/>
                    <a:gd name="connsiteY3" fmla="*/ 78582 h 816769"/>
                    <a:gd name="connsiteX4" fmla="*/ 481013 w 1307307"/>
                    <a:gd name="connsiteY4" fmla="*/ 107157 h 816769"/>
                    <a:gd name="connsiteX5" fmla="*/ 700088 w 1307307"/>
                    <a:gd name="connsiteY5" fmla="*/ 97632 h 816769"/>
                    <a:gd name="connsiteX6" fmla="*/ 721519 w 1307307"/>
                    <a:gd name="connsiteY6" fmla="*/ 142875 h 816769"/>
                    <a:gd name="connsiteX7" fmla="*/ 735807 w 1307307"/>
                    <a:gd name="connsiteY7" fmla="*/ 183357 h 816769"/>
                    <a:gd name="connsiteX8" fmla="*/ 745332 w 1307307"/>
                    <a:gd name="connsiteY8" fmla="*/ 188119 h 816769"/>
                    <a:gd name="connsiteX9" fmla="*/ 800100 w 1307307"/>
                    <a:gd name="connsiteY9" fmla="*/ 164307 h 816769"/>
                    <a:gd name="connsiteX10" fmla="*/ 952500 w 1307307"/>
                    <a:gd name="connsiteY10" fmla="*/ 147638 h 816769"/>
                    <a:gd name="connsiteX11" fmla="*/ 1064419 w 1307307"/>
                    <a:gd name="connsiteY11" fmla="*/ 140494 h 816769"/>
                    <a:gd name="connsiteX12" fmla="*/ 1145382 w 1307307"/>
                    <a:gd name="connsiteY12" fmla="*/ 169069 h 816769"/>
                    <a:gd name="connsiteX13" fmla="*/ 1288257 w 1307307"/>
                    <a:gd name="connsiteY13" fmla="*/ 83344 h 816769"/>
                    <a:gd name="connsiteX14" fmla="*/ 1307307 w 1307307"/>
                    <a:gd name="connsiteY14" fmla="*/ 321469 h 816769"/>
                    <a:gd name="connsiteX15" fmla="*/ 1235869 w 1307307"/>
                    <a:gd name="connsiteY15" fmla="*/ 419100 h 816769"/>
                    <a:gd name="connsiteX16" fmla="*/ 1193007 w 1307307"/>
                    <a:gd name="connsiteY16" fmla="*/ 483394 h 816769"/>
                    <a:gd name="connsiteX17" fmla="*/ 1054894 w 1307307"/>
                    <a:gd name="connsiteY17" fmla="*/ 469107 h 816769"/>
                    <a:gd name="connsiteX18" fmla="*/ 1000125 w 1307307"/>
                    <a:gd name="connsiteY18" fmla="*/ 431007 h 816769"/>
                    <a:gd name="connsiteX19" fmla="*/ 900113 w 1307307"/>
                    <a:gd name="connsiteY19" fmla="*/ 573882 h 816769"/>
                    <a:gd name="connsiteX20" fmla="*/ 721519 w 1307307"/>
                    <a:gd name="connsiteY20" fmla="*/ 635794 h 816769"/>
                    <a:gd name="connsiteX21" fmla="*/ 600075 w 1307307"/>
                    <a:gd name="connsiteY21" fmla="*/ 814388 h 816769"/>
                    <a:gd name="connsiteX22" fmla="*/ 538163 w 1307307"/>
                    <a:gd name="connsiteY22" fmla="*/ 816769 h 816769"/>
                    <a:gd name="connsiteX23" fmla="*/ 557213 w 1307307"/>
                    <a:gd name="connsiteY23" fmla="*/ 762000 h 816769"/>
                    <a:gd name="connsiteX24" fmla="*/ 166688 w 1307307"/>
                    <a:gd name="connsiteY24" fmla="*/ 776288 h 816769"/>
                    <a:gd name="connsiteX25" fmla="*/ 164307 w 1307307"/>
                    <a:gd name="connsiteY25" fmla="*/ 490538 h 816769"/>
                    <a:gd name="connsiteX26" fmla="*/ 0 w 1307307"/>
                    <a:gd name="connsiteY26" fmla="*/ 92869 h 816769"/>
                    <a:gd name="connsiteX27" fmla="*/ 2382 w 1307307"/>
                    <a:gd name="connsiteY27" fmla="*/ 9525 h 81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07307" h="816769">
                      <a:moveTo>
                        <a:pt x="2382" y="9525"/>
                      </a:moveTo>
                      <a:lnTo>
                        <a:pt x="419100" y="0"/>
                      </a:lnTo>
                      <a:lnTo>
                        <a:pt x="435769" y="28575"/>
                      </a:lnTo>
                      <a:lnTo>
                        <a:pt x="442913" y="78582"/>
                      </a:lnTo>
                      <a:lnTo>
                        <a:pt x="481013" y="107157"/>
                      </a:lnTo>
                      <a:lnTo>
                        <a:pt x="700088" y="97632"/>
                      </a:lnTo>
                      <a:lnTo>
                        <a:pt x="721519" y="142875"/>
                      </a:lnTo>
                      <a:lnTo>
                        <a:pt x="735807" y="183357"/>
                      </a:lnTo>
                      <a:lnTo>
                        <a:pt x="745332" y="188119"/>
                      </a:lnTo>
                      <a:lnTo>
                        <a:pt x="800100" y="164307"/>
                      </a:lnTo>
                      <a:lnTo>
                        <a:pt x="952500" y="147638"/>
                      </a:lnTo>
                      <a:lnTo>
                        <a:pt x="1064419" y="140494"/>
                      </a:lnTo>
                      <a:lnTo>
                        <a:pt x="1145382" y="169069"/>
                      </a:lnTo>
                      <a:lnTo>
                        <a:pt x="1288257" y="83344"/>
                      </a:lnTo>
                      <a:lnTo>
                        <a:pt x="1307307" y="321469"/>
                      </a:lnTo>
                      <a:lnTo>
                        <a:pt x="1235869" y="419100"/>
                      </a:lnTo>
                      <a:lnTo>
                        <a:pt x="1193007" y="483394"/>
                      </a:lnTo>
                      <a:lnTo>
                        <a:pt x="1054894" y="469107"/>
                      </a:lnTo>
                      <a:lnTo>
                        <a:pt x="1000125" y="431007"/>
                      </a:lnTo>
                      <a:lnTo>
                        <a:pt x="900113" y="573882"/>
                      </a:lnTo>
                      <a:lnTo>
                        <a:pt x="721519" y="635794"/>
                      </a:lnTo>
                      <a:lnTo>
                        <a:pt x="600075" y="814388"/>
                      </a:lnTo>
                      <a:lnTo>
                        <a:pt x="538163" y="816769"/>
                      </a:lnTo>
                      <a:lnTo>
                        <a:pt x="557213" y="762000"/>
                      </a:lnTo>
                      <a:lnTo>
                        <a:pt x="166688" y="776288"/>
                      </a:lnTo>
                      <a:cubicBezTo>
                        <a:pt x="165894" y="681038"/>
                        <a:pt x="165101" y="585788"/>
                        <a:pt x="164307" y="490538"/>
                      </a:cubicBezTo>
                      <a:lnTo>
                        <a:pt x="0" y="92869"/>
                      </a:lnTo>
                      <a:lnTo>
                        <a:pt x="2382" y="9525"/>
                      </a:lnTo>
                      <a:close/>
                    </a:path>
                  </a:pathLst>
                </a:custGeom>
                <a:solidFill>
                  <a:srgbClr val="DD6413">
                    <a:alpha val="41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 name="Freeform 23"/>
                <p:cNvSpPr/>
                <p:nvPr/>
              </p:nvSpPr>
              <p:spPr bwMode="auto">
                <a:xfrm>
                  <a:off x="3962400" y="2838450"/>
                  <a:ext cx="1250156" cy="697706"/>
                </a:xfrm>
                <a:custGeom>
                  <a:avLst/>
                  <a:gdLst>
                    <a:gd name="connsiteX0" fmla="*/ 0 w 1250156"/>
                    <a:gd name="connsiteY0" fmla="*/ 697706 h 697706"/>
                    <a:gd name="connsiteX1" fmla="*/ 47625 w 1250156"/>
                    <a:gd name="connsiteY1" fmla="*/ 533400 h 697706"/>
                    <a:gd name="connsiteX2" fmla="*/ 76200 w 1250156"/>
                    <a:gd name="connsiteY2" fmla="*/ 459581 h 697706"/>
                    <a:gd name="connsiteX3" fmla="*/ 421481 w 1250156"/>
                    <a:gd name="connsiteY3" fmla="*/ 214313 h 697706"/>
                    <a:gd name="connsiteX4" fmla="*/ 616744 w 1250156"/>
                    <a:gd name="connsiteY4" fmla="*/ 261938 h 697706"/>
                    <a:gd name="connsiteX5" fmla="*/ 738188 w 1250156"/>
                    <a:gd name="connsiteY5" fmla="*/ 109538 h 697706"/>
                    <a:gd name="connsiteX6" fmla="*/ 740569 w 1250156"/>
                    <a:gd name="connsiteY6" fmla="*/ 0 h 697706"/>
                    <a:gd name="connsiteX7" fmla="*/ 773906 w 1250156"/>
                    <a:gd name="connsiteY7" fmla="*/ 95250 h 697706"/>
                    <a:gd name="connsiteX8" fmla="*/ 847725 w 1250156"/>
                    <a:gd name="connsiteY8" fmla="*/ 83344 h 697706"/>
                    <a:gd name="connsiteX9" fmla="*/ 859631 w 1250156"/>
                    <a:gd name="connsiteY9" fmla="*/ 128588 h 697706"/>
                    <a:gd name="connsiteX10" fmla="*/ 923925 w 1250156"/>
                    <a:gd name="connsiteY10" fmla="*/ 80963 h 697706"/>
                    <a:gd name="connsiteX11" fmla="*/ 981075 w 1250156"/>
                    <a:gd name="connsiteY11" fmla="*/ 71438 h 697706"/>
                    <a:gd name="connsiteX12" fmla="*/ 1069181 w 1250156"/>
                    <a:gd name="connsiteY12" fmla="*/ 140494 h 697706"/>
                    <a:gd name="connsiteX13" fmla="*/ 1052513 w 1250156"/>
                    <a:gd name="connsiteY13" fmla="*/ 195263 h 697706"/>
                    <a:gd name="connsiteX14" fmla="*/ 1152525 w 1250156"/>
                    <a:gd name="connsiteY14" fmla="*/ 230981 h 697706"/>
                    <a:gd name="connsiteX15" fmla="*/ 1173956 w 1250156"/>
                    <a:gd name="connsiteY15" fmla="*/ 326231 h 697706"/>
                    <a:gd name="connsiteX16" fmla="*/ 1207294 w 1250156"/>
                    <a:gd name="connsiteY16" fmla="*/ 333375 h 697706"/>
                    <a:gd name="connsiteX17" fmla="*/ 1209675 w 1250156"/>
                    <a:gd name="connsiteY17" fmla="*/ 359569 h 697706"/>
                    <a:gd name="connsiteX18" fmla="*/ 1233488 w 1250156"/>
                    <a:gd name="connsiteY18" fmla="*/ 409575 h 697706"/>
                    <a:gd name="connsiteX19" fmla="*/ 1157288 w 1250156"/>
                    <a:gd name="connsiteY19" fmla="*/ 433388 h 697706"/>
                    <a:gd name="connsiteX20" fmla="*/ 1238250 w 1250156"/>
                    <a:gd name="connsiteY20" fmla="*/ 431006 h 697706"/>
                    <a:gd name="connsiteX21" fmla="*/ 1250156 w 1250156"/>
                    <a:gd name="connsiteY21" fmla="*/ 464344 h 697706"/>
                    <a:gd name="connsiteX22" fmla="*/ 1216819 w 1250156"/>
                    <a:gd name="connsiteY22" fmla="*/ 500063 h 697706"/>
                    <a:gd name="connsiteX23" fmla="*/ 1181100 w 1250156"/>
                    <a:gd name="connsiteY23" fmla="*/ 502444 h 697706"/>
                    <a:gd name="connsiteX24" fmla="*/ 1185863 w 1250156"/>
                    <a:gd name="connsiteY24" fmla="*/ 538163 h 697706"/>
                    <a:gd name="connsiteX25" fmla="*/ 1212056 w 1250156"/>
                    <a:gd name="connsiteY25" fmla="*/ 540544 h 697706"/>
                    <a:gd name="connsiteX26" fmla="*/ 1204913 w 1250156"/>
                    <a:gd name="connsiteY26" fmla="*/ 566738 h 697706"/>
                    <a:gd name="connsiteX27" fmla="*/ 1159669 w 1250156"/>
                    <a:gd name="connsiteY27" fmla="*/ 583406 h 697706"/>
                    <a:gd name="connsiteX28" fmla="*/ 1114425 w 1250156"/>
                    <a:gd name="connsiteY28" fmla="*/ 628650 h 697706"/>
                    <a:gd name="connsiteX29" fmla="*/ 1100138 w 1250156"/>
                    <a:gd name="connsiteY29" fmla="*/ 681038 h 697706"/>
                    <a:gd name="connsiteX30" fmla="*/ 1054894 w 1250156"/>
                    <a:gd name="connsiteY30" fmla="*/ 695325 h 697706"/>
                    <a:gd name="connsiteX31" fmla="*/ 928688 w 1250156"/>
                    <a:gd name="connsiteY31" fmla="*/ 614363 h 697706"/>
                    <a:gd name="connsiteX32" fmla="*/ 845344 w 1250156"/>
                    <a:gd name="connsiteY32" fmla="*/ 628650 h 697706"/>
                    <a:gd name="connsiteX33" fmla="*/ 800100 w 1250156"/>
                    <a:gd name="connsiteY33" fmla="*/ 595313 h 697706"/>
                    <a:gd name="connsiteX34" fmla="*/ 685800 w 1250156"/>
                    <a:gd name="connsiteY34" fmla="*/ 614363 h 697706"/>
                    <a:gd name="connsiteX35" fmla="*/ 561975 w 1250156"/>
                    <a:gd name="connsiteY35" fmla="*/ 652463 h 697706"/>
                    <a:gd name="connsiteX36" fmla="*/ 400050 w 1250156"/>
                    <a:gd name="connsiteY36" fmla="*/ 671513 h 697706"/>
                    <a:gd name="connsiteX37" fmla="*/ 0 w 1250156"/>
                    <a:gd name="connsiteY37" fmla="*/ 697706 h 6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0156" h="697706">
                      <a:moveTo>
                        <a:pt x="0" y="697706"/>
                      </a:moveTo>
                      <a:lnTo>
                        <a:pt x="47625" y="533400"/>
                      </a:lnTo>
                      <a:lnTo>
                        <a:pt x="76200" y="459581"/>
                      </a:lnTo>
                      <a:lnTo>
                        <a:pt x="421481" y="214313"/>
                      </a:lnTo>
                      <a:lnTo>
                        <a:pt x="616744" y="261938"/>
                      </a:lnTo>
                      <a:lnTo>
                        <a:pt x="738188" y="109538"/>
                      </a:lnTo>
                      <a:cubicBezTo>
                        <a:pt x="738982" y="73025"/>
                        <a:pt x="739775" y="36513"/>
                        <a:pt x="740569" y="0"/>
                      </a:cubicBezTo>
                      <a:lnTo>
                        <a:pt x="773906" y="95250"/>
                      </a:lnTo>
                      <a:lnTo>
                        <a:pt x="847725" y="83344"/>
                      </a:lnTo>
                      <a:lnTo>
                        <a:pt x="859631" y="128588"/>
                      </a:lnTo>
                      <a:lnTo>
                        <a:pt x="923925" y="80963"/>
                      </a:lnTo>
                      <a:lnTo>
                        <a:pt x="981075" y="71438"/>
                      </a:lnTo>
                      <a:lnTo>
                        <a:pt x="1069181" y="140494"/>
                      </a:lnTo>
                      <a:lnTo>
                        <a:pt x="1052513" y="195263"/>
                      </a:lnTo>
                      <a:lnTo>
                        <a:pt x="1152525" y="230981"/>
                      </a:lnTo>
                      <a:lnTo>
                        <a:pt x="1173956" y="326231"/>
                      </a:lnTo>
                      <a:lnTo>
                        <a:pt x="1207294" y="333375"/>
                      </a:lnTo>
                      <a:lnTo>
                        <a:pt x="1209675" y="359569"/>
                      </a:lnTo>
                      <a:lnTo>
                        <a:pt x="1233488" y="409575"/>
                      </a:lnTo>
                      <a:lnTo>
                        <a:pt x="1157288" y="433388"/>
                      </a:lnTo>
                      <a:lnTo>
                        <a:pt x="1238250" y="431006"/>
                      </a:lnTo>
                      <a:lnTo>
                        <a:pt x="1250156" y="464344"/>
                      </a:lnTo>
                      <a:lnTo>
                        <a:pt x="1216819" y="500063"/>
                      </a:lnTo>
                      <a:lnTo>
                        <a:pt x="1181100" y="502444"/>
                      </a:lnTo>
                      <a:lnTo>
                        <a:pt x="1185863" y="538163"/>
                      </a:lnTo>
                      <a:lnTo>
                        <a:pt x="1212056" y="540544"/>
                      </a:lnTo>
                      <a:lnTo>
                        <a:pt x="1204913" y="566738"/>
                      </a:lnTo>
                      <a:lnTo>
                        <a:pt x="1159669" y="583406"/>
                      </a:lnTo>
                      <a:lnTo>
                        <a:pt x="1114425" y="628650"/>
                      </a:lnTo>
                      <a:lnTo>
                        <a:pt x="1100138" y="681038"/>
                      </a:lnTo>
                      <a:lnTo>
                        <a:pt x="1054894" y="695325"/>
                      </a:lnTo>
                      <a:lnTo>
                        <a:pt x="928688" y="614363"/>
                      </a:lnTo>
                      <a:lnTo>
                        <a:pt x="845344" y="628650"/>
                      </a:lnTo>
                      <a:lnTo>
                        <a:pt x="800100" y="595313"/>
                      </a:lnTo>
                      <a:lnTo>
                        <a:pt x="685800" y="614363"/>
                      </a:lnTo>
                      <a:lnTo>
                        <a:pt x="561975" y="652463"/>
                      </a:lnTo>
                      <a:lnTo>
                        <a:pt x="400050" y="671513"/>
                      </a:lnTo>
                      <a:lnTo>
                        <a:pt x="0" y="697706"/>
                      </a:lnTo>
                      <a:close/>
                    </a:path>
                  </a:pathLst>
                </a:custGeom>
                <a:solidFill>
                  <a:srgbClr val="165829">
                    <a:alpha val="34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sp>
          <p:nvSpPr>
            <p:cNvPr id="10" name="TextBox 9"/>
            <p:cNvSpPr txBox="1"/>
            <p:nvPr/>
          </p:nvSpPr>
          <p:spPr>
            <a:xfrm>
              <a:off x="166216" y="4839755"/>
              <a:ext cx="5870957" cy="584775"/>
            </a:xfrm>
            <a:prstGeom prst="rect">
              <a:avLst/>
            </a:prstGeom>
            <a:noFill/>
          </p:spPr>
          <p:txBody>
            <a:bodyPr wrap="square" rtlCol="0">
              <a:spAutoFit/>
            </a:bodyPr>
            <a:lstStyle/>
            <a:p>
              <a:pPr algn="ctr"/>
              <a:r>
                <a:rPr lang="en-US" sz="3200" dirty="0" smtClean="0"/>
                <a:t>Production Regions</a:t>
              </a:r>
              <a:endParaRPr lang="en-US" sz="3200" dirty="0"/>
            </a:p>
          </p:txBody>
        </p:sp>
      </p:grpSp>
      <p:grpSp>
        <p:nvGrpSpPr>
          <p:cNvPr id="9" name="Group 8"/>
          <p:cNvGrpSpPr/>
          <p:nvPr/>
        </p:nvGrpSpPr>
        <p:grpSpPr>
          <a:xfrm>
            <a:off x="1335634" y="1477846"/>
            <a:ext cx="3657600" cy="4530639"/>
            <a:chOff x="5486400" y="1756281"/>
            <a:chExt cx="3657600" cy="4314894"/>
          </a:xfrm>
        </p:grpSpPr>
        <p:grpSp>
          <p:nvGrpSpPr>
            <p:cNvPr id="7" name="Group 6"/>
            <p:cNvGrpSpPr/>
            <p:nvPr/>
          </p:nvGrpSpPr>
          <p:grpSpPr>
            <a:xfrm>
              <a:off x="5619750" y="1756281"/>
              <a:ext cx="3375150" cy="3772711"/>
              <a:chOff x="5638800" y="2647354"/>
              <a:chExt cx="3375150" cy="3772711"/>
            </a:xfrm>
          </p:grpSpPr>
          <p:grpSp>
            <p:nvGrpSpPr>
              <p:cNvPr id="4" name="Group 3"/>
              <p:cNvGrpSpPr/>
              <p:nvPr/>
            </p:nvGrpSpPr>
            <p:grpSpPr>
              <a:xfrm>
                <a:off x="5638800" y="4191000"/>
                <a:ext cx="3375150" cy="2229065"/>
                <a:chOff x="4259325" y="2819400"/>
                <a:chExt cx="3375150" cy="3184379"/>
              </a:xfrm>
            </p:grpSpPr>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325" y="4558862"/>
                  <a:ext cx="3356100" cy="144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375" y="2819400"/>
                  <a:ext cx="3356100" cy="146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2647354"/>
                <a:ext cx="2336292" cy="1521927"/>
              </a:xfrm>
              <a:prstGeom prst="rect">
                <a:avLst/>
              </a:prstGeom>
            </p:spPr>
          </p:pic>
        </p:grpSp>
        <p:sp>
          <p:nvSpPr>
            <p:cNvPr id="8" name="TextBox 7"/>
            <p:cNvSpPr txBox="1"/>
            <p:nvPr/>
          </p:nvSpPr>
          <p:spPr>
            <a:xfrm>
              <a:off x="5486400" y="5486400"/>
              <a:ext cx="3657600" cy="584775"/>
            </a:xfrm>
            <a:prstGeom prst="rect">
              <a:avLst/>
            </a:prstGeom>
            <a:noFill/>
          </p:spPr>
          <p:txBody>
            <a:bodyPr wrap="square" rtlCol="0">
              <a:spAutoFit/>
            </a:bodyPr>
            <a:lstStyle/>
            <a:p>
              <a:pPr algn="ctr"/>
              <a:r>
                <a:rPr lang="en-US" sz="3200" b="1" dirty="0" smtClean="0"/>
                <a:t>Tillage Conditions</a:t>
              </a:r>
              <a:endParaRPr lang="en-US" sz="3200" b="1" dirty="0"/>
            </a:p>
          </p:txBody>
        </p:sp>
      </p:grpSp>
      <p:sp>
        <p:nvSpPr>
          <p:cNvPr id="2" name="Title 1"/>
          <p:cNvSpPr>
            <a:spLocks noGrp="1"/>
          </p:cNvSpPr>
          <p:nvPr>
            <p:ph type="title"/>
          </p:nvPr>
        </p:nvSpPr>
        <p:spPr>
          <a:xfrm>
            <a:off x="0" y="180537"/>
            <a:ext cx="9144000" cy="1329595"/>
          </a:xfrm>
        </p:spPr>
        <p:txBody>
          <a:bodyPr/>
          <a:lstStyle/>
          <a:p>
            <a:pPr algn="ctr"/>
            <a:r>
              <a:rPr lang="en-US" dirty="0"/>
              <a:t>How </a:t>
            </a:r>
            <a:r>
              <a:rPr lang="en-US" dirty="0" smtClean="0"/>
              <a:t>Is </a:t>
            </a:r>
            <a:r>
              <a:rPr lang="en-US" dirty="0"/>
              <a:t>Soft-tissue X-ray Imaging </a:t>
            </a:r>
            <a:r>
              <a:rPr lang="en-US" dirty="0" smtClean="0"/>
              <a:t>Used </a:t>
            </a:r>
            <a:r>
              <a:rPr lang="en-US" dirty="0"/>
              <a:t>to Study Field Harvested Roots</a:t>
            </a:r>
            <a:r>
              <a:rPr lang="en-US" dirty="0" smtClean="0"/>
              <a:t>?</a:t>
            </a:r>
            <a:endParaRPr lang="en-US" dirty="0"/>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1845397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500" fill="hold"/>
                                        <p:tgtEl>
                                          <p:spTgt spid="9"/>
                                        </p:tgtEl>
                                        <p:attrNameLst>
                                          <p:attrName>ppt_w</p:attrName>
                                        </p:attrNameLst>
                                      </p:cBhvr>
                                      <p:tavLst>
                                        <p:tav tm="0">
                                          <p:val>
                                            <p:fltVal val="0"/>
                                          </p:val>
                                        </p:tav>
                                        <p:tav tm="100000">
                                          <p:val>
                                            <p:strVal val="#ppt_w"/>
                                          </p:val>
                                        </p:tav>
                                      </p:tavLst>
                                    </p:anim>
                                    <p:anim calcmode="lin" valueType="num">
                                      <p:cBhvr>
                                        <p:cTn id="15" dur="1500" fill="hold"/>
                                        <p:tgtEl>
                                          <p:spTgt spid="9"/>
                                        </p:tgtEl>
                                        <p:attrNameLst>
                                          <p:attrName>ppt_h</p:attrName>
                                        </p:attrNameLst>
                                      </p:cBhvr>
                                      <p:tavLst>
                                        <p:tav tm="0">
                                          <p:val>
                                            <p:fltVal val="0"/>
                                          </p:val>
                                        </p:tav>
                                        <p:tav tm="100000">
                                          <p:val>
                                            <p:strVal val="#ppt_h"/>
                                          </p:val>
                                        </p:tav>
                                      </p:tavLst>
                                    </p:anim>
                                    <p:anim calcmode="lin" valueType="num">
                                      <p:cBhvr>
                                        <p:cTn id="16" dur="1500" fill="hold"/>
                                        <p:tgtEl>
                                          <p:spTgt spid="9"/>
                                        </p:tgtEl>
                                        <p:attrNameLst>
                                          <p:attrName>style.rotation</p:attrName>
                                        </p:attrNameLst>
                                      </p:cBhvr>
                                      <p:tavLst>
                                        <p:tav tm="0">
                                          <p:val>
                                            <p:fltVal val="90"/>
                                          </p:val>
                                        </p:tav>
                                        <p:tav tm="100000">
                                          <p:val>
                                            <p:fltVal val="0"/>
                                          </p:val>
                                        </p:tav>
                                      </p:tavLst>
                                    </p:anim>
                                    <p:animEffect transition="in" filter="fade">
                                      <p:cBhvr>
                                        <p:cTn id="1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66216" y="1469179"/>
            <a:ext cx="5870957" cy="3955351"/>
            <a:chOff x="166216" y="1469179"/>
            <a:chExt cx="5870957" cy="3955351"/>
          </a:xfrm>
        </p:grpSpPr>
        <p:grpSp>
          <p:nvGrpSpPr>
            <p:cNvPr id="26" name="Group 25"/>
            <p:cNvGrpSpPr/>
            <p:nvPr/>
          </p:nvGrpSpPr>
          <p:grpSpPr>
            <a:xfrm>
              <a:off x="166216" y="1469179"/>
              <a:ext cx="5870957" cy="3475021"/>
              <a:chOff x="166216" y="1469179"/>
              <a:chExt cx="5870957" cy="3475021"/>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6" y="1469179"/>
                <a:ext cx="5870957" cy="3475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3317081" y="2507456"/>
                <a:ext cx="1895475" cy="1028700"/>
                <a:chOff x="3317081" y="2507456"/>
                <a:chExt cx="1895475" cy="1028700"/>
              </a:xfrm>
            </p:grpSpPr>
            <p:sp>
              <p:nvSpPr>
                <p:cNvPr id="12" name="Freeform 11"/>
                <p:cNvSpPr/>
                <p:nvPr/>
              </p:nvSpPr>
              <p:spPr bwMode="auto">
                <a:xfrm>
                  <a:off x="3317081" y="2507456"/>
                  <a:ext cx="1307307" cy="816769"/>
                </a:xfrm>
                <a:custGeom>
                  <a:avLst/>
                  <a:gdLst>
                    <a:gd name="connsiteX0" fmla="*/ 2382 w 1307307"/>
                    <a:gd name="connsiteY0" fmla="*/ 9525 h 816769"/>
                    <a:gd name="connsiteX1" fmla="*/ 419100 w 1307307"/>
                    <a:gd name="connsiteY1" fmla="*/ 0 h 816769"/>
                    <a:gd name="connsiteX2" fmla="*/ 435769 w 1307307"/>
                    <a:gd name="connsiteY2" fmla="*/ 28575 h 816769"/>
                    <a:gd name="connsiteX3" fmla="*/ 442913 w 1307307"/>
                    <a:gd name="connsiteY3" fmla="*/ 78582 h 816769"/>
                    <a:gd name="connsiteX4" fmla="*/ 481013 w 1307307"/>
                    <a:gd name="connsiteY4" fmla="*/ 107157 h 816769"/>
                    <a:gd name="connsiteX5" fmla="*/ 700088 w 1307307"/>
                    <a:gd name="connsiteY5" fmla="*/ 97632 h 816769"/>
                    <a:gd name="connsiteX6" fmla="*/ 721519 w 1307307"/>
                    <a:gd name="connsiteY6" fmla="*/ 142875 h 816769"/>
                    <a:gd name="connsiteX7" fmla="*/ 735807 w 1307307"/>
                    <a:gd name="connsiteY7" fmla="*/ 183357 h 816769"/>
                    <a:gd name="connsiteX8" fmla="*/ 745332 w 1307307"/>
                    <a:gd name="connsiteY8" fmla="*/ 188119 h 816769"/>
                    <a:gd name="connsiteX9" fmla="*/ 800100 w 1307307"/>
                    <a:gd name="connsiteY9" fmla="*/ 164307 h 816769"/>
                    <a:gd name="connsiteX10" fmla="*/ 952500 w 1307307"/>
                    <a:gd name="connsiteY10" fmla="*/ 147638 h 816769"/>
                    <a:gd name="connsiteX11" fmla="*/ 1064419 w 1307307"/>
                    <a:gd name="connsiteY11" fmla="*/ 140494 h 816769"/>
                    <a:gd name="connsiteX12" fmla="*/ 1145382 w 1307307"/>
                    <a:gd name="connsiteY12" fmla="*/ 169069 h 816769"/>
                    <a:gd name="connsiteX13" fmla="*/ 1288257 w 1307307"/>
                    <a:gd name="connsiteY13" fmla="*/ 83344 h 816769"/>
                    <a:gd name="connsiteX14" fmla="*/ 1307307 w 1307307"/>
                    <a:gd name="connsiteY14" fmla="*/ 321469 h 816769"/>
                    <a:gd name="connsiteX15" fmla="*/ 1235869 w 1307307"/>
                    <a:gd name="connsiteY15" fmla="*/ 419100 h 816769"/>
                    <a:gd name="connsiteX16" fmla="*/ 1193007 w 1307307"/>
                    <a:gd name="connsiteY16" fmla="*/ 483394 h 816769"/>
                    <a:gd name="connsiteX17" fmla="*/ 1054894 w 1307307"/>
                    <a:gd name="connsiteY17" fmla="*/ 469107 h 816769"/>
                    <a:gd name="connsiteX18" fmla="*/ 1000125 w 1307307"/>
                    <a:gd name="connsiteY18" fmla="*/ 431007 h 816769"/>
                    <a:gd name="connsiteX19" fmla="*/ 900113 w 1307307"/>
                    <a:gd name="connsiteY19" fmla="*/ 573882 h 816769"/>
                    <a:gd name="connsiteX20" fmla="*/ 721519 w 1307307"/>
                    <a:gd name="connsiteY20" fmla="*/ 635794 h 816769"/>
                    <a:gd name="connsiteX21" fmla="*/ 600075 w 1307307"/>
                    <a:gd name="connsiteY21" fmla="*/ 814388 h 816769"/>
                    <a:gd name="connsiteX22" fmla="*/ 538163 w 1307307"/>
                    <a:gd name="connsiteY22" fmla="*/ 816769 h 816769"/>
                    <a:gd name="connsiteX23" fmla="*/ 557213 w 1307307"/>
                    <a:gd name="connsiteY23" fmla="*/ 762000 h 816769"/>
                    <a:gd name="connsiteX24" fmla="*/ 166688 w 1307307"/>
                    <a:gd name="connsiteY24" fmla="*/ 776288 h 816769"/>
                    <a:gd name="connsiteX25" fmla="*/ 164307 w 1307307"/>
                    <a:gd name="connsiteY25" fmla="*/ 490538 h 816769"/>
                    <a:gd name="connsiteX26" fmla="*/ 0 w 1307307"/>
                    <a:gd name="connsiteY26" fmla="*/ 92869 h 816769"/>
                    <a:gd name="connsiteX27" fmla="*/ 2382 w 1307307"/>
                    <a:gd name="connsiteY27" fmla="*/ 9525 h 81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07307" h="816769">
                      <a:moveTo>
                        <a:pt x="2382" y="9525"/>
                      </a:moveTo>
                      <a:lnTo>
                        <a:pt x="419100" y="0"/>
                      </a:lnTo>
                      <a:lnTo>
                        <a:pt x="435769" y="28575"/>
                      </a:lnTo>
                      <a:lnTo>
                        <a:pt x="442913" y="78582"/>
                      </a:lnTo>
                      <a:lnTo>
                        <a:pt x="481013" y="107157"/>
                      </a:lnTo>
                      <a:lnTo>
                        <a:pt x="700088" y="97632"/>
                      </a:lnTo>
                      <a:lnTo>
                        <a:pt x="721519" y="142875"/>
                      </a:lnTo>
                      <a:lnTo>
                        <a:pt x="735807" y="183357"/>
                      </a:lnTo>
                      <a:lnTo>
                        <a:pt x="745332" y="188119"/>
                      </a:lnTo>
                      <a:lnTo>
                        <a:pt x="800100" y="164307"/>
                      </a:lnTo>
                      <a:lnTo>
                        <a:pt x="952500" y="147638"/>
                      </a:lnTo>
                      <a:lnTo>
                        <a:pt x="1064419" y="140494"/>
                      </a:lnTo>
                      <a:lnTo>
                        <a:pt x="1145382" y="169069"/>
                      </a:lnTo>
                      <a:lnTo>
                        <a:pt x="1288257" y="83344"/>
                      </a:lnTo>
                      <a:lnTo>
                        <a:pt x="1307307" y="321469"/>
                      </a:lnTo>
                      <a:lnTo>
                        <a:pt x="1235869" y="419100"/>
                      </a:lnTo>
                      <a:lnTo>
                        <a:pt x="1193007" y="483394"/>
                      </a:lnTo>
                      <a:lnTo>
                        <a:pt x="1054894" y="469107"/>
                      </a:lnTo>
                      <a:lnTo>
                        <a:pt x="1000125" y="431007"/>
                      </a:lnTo>
                      <a:lnTo>
                        <a:pt x="900113" y="573882"/>
                      </a:lnTo>
                      <a:lnTo>
                        <a:pt x="721519" y="635794"/>
                      </a:lnTo>
                      <a:lnTo>
                        <a:pt x="600075" y="814388"/>
                      </a:lnTo>
                      <a:lnTo>
                        <a:pt x="538163" y="816769"/>
                      </a:lnTo>
                      <a:lnTo>
                        <a:pt x="557213" y="762000"/>
                      </a:lnTo>
                      <a:lnTo>
                        <a:pt x="166688" y="776288"/>
                      </a:lnTo>
                      <a:cubicBezTo>
                        <a:pt x="165894" y="681038"/>
                        <a:pt x="165101" y="585788"/>
                        <a:pt x="164307" y="490538"/>
                      </a:cubicBezTo>
                      <a:lnTo>
                        <a:pt x="0" y="92869"/>
                      </a:lnTo>
                      <a:lnTo>
                        <a:pt x="2382" y="9525"/>
                      </a:lnTo>
                      <a:close/>
                    </a:path>
                  </a:pathLst>
                </a:custGeom>
                <a:solidFill>
                  <a:srgbClr val="DD6413">
                    <a:alpha val="41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 name="Freeform 23"/>
                <p:cNvSpPr/>
                <p:nvPr/>
              </p:nvSpPr>
              <p:spPr bwMode="auto">
                <a:xfrm>
                  <a:off x="3962400" y="2838450"/>
                  <a:ext cx="1250156" cy="697706"/>
                </a:xfrm>
                <a:custGeom>
                  <a:avLst/>
                  <a:gdLst>
                    <a:gd name="connsiteX0" fmla="*/ 0 w 1250156"/>
                    <a:gd name="connsiteY0" fmla="*/ 697706 h 697706"/>
                    <a:gd name="connsiteX1" fmla="*/ 47625 w 1250156"/>
                    <a:gd name="connsiteY1" fmla="*/ 533400 h 697706"/>
                    <a:gd name="connsiteX2" fmla="*/ 76200 w 1250156"/>
                    <a:gd name="connsiteY2" fmla="*/ 459581 h 697706"/>
                    <a:gd name="connsiteX3" fmla="*/ 421481 w 1250156"/>
                    <a:gd name="connsiteY3" fmla="*/ 214313 h 697706"/>
                    <a:gd name="connsiteX4" fmla="*/ 616744 w 1250156"/>
                    <a:gd name="connsiteY4" fmla="*/ 261938 h 697706"/>
                    <a:gd name="connsiteX5" fmla="*/ 738188 w 1250156"/>
                    <a:gd name="connsiteY5" fmla="*/ 109538 h 697706"/>
                    <a:gd name="connsiteX6" fmla="*/ 740569 w 1250156"/>
                    <a:gd name="connsiteY6" fmla="*/ 0 h 697706"/>
                    <a:gd name="connsiteX7" fmla="*/ 773906 w 1250156"/>
                    <a:gd name="connsiteY7" fmla="*/ 95250 h 697706"/>
                    <a:gd name="connsiteX8" fmla="*/ 847725 w 1250156"/>
                    <a:gd name="connsiteY8" fmla="*/ 83344 h 697706"/>
                    <a:gd name="connsiteX9" fmla="*/ 859631 w 1250156"/>
                    <a:gd name="connsiteY9" fmla="*/ 128588 h 697706"/>
                    <a:gd name="connsiteX10" fmla="*/ 923925 w 1250156"/>
                    <a:gd name="connsiteY10" fmla="*/ 80963 h 697706"/>
                    <a:gd name="connsiteX11" fmla="*/ 981075 w 1250156"/>
                    <a:gd name="connsiteY11" fmla="*/ 71438 h 697706"/>
                    <a:gd name="connsiteX12" fmla="*/ 1069181 w 1250156"/>
                    <a:gd name="connsiteY12" fmla="*/ 140494 h 697706"/>
                    <a:gd name="connsiteX13" fmla="*/ 1052513 w 1250156"/>
                    <a:gd name="connsiteY13" fmla="*/ 195263 h 697706"/>
                    <a:gd name="connsiteX14" fmla="*/ 1152525 w 1250156"/>
                    <a:gd name="connsiteY14" fmla="*/ 230981 h 697706"/>
                    <a:gd name="connsiteX15" fmla="*/ 1173956 w 1250156"/>
                    <a:gd name="connsiteY15" fmla="*/ 326231 h 697706"/>
                    <a:gd name="connsiteX16" fmla="*/ 1207294 w 1250156"/>
                    <a:gd name="connsiteY16" fmla="*/ 333375 h 697706"/>
                    <a:gd name="connsiteX17" fmla="*/ 1209675 w 1250156"/>
                    <a:gd name="connsiteY17" fmla="*/ 359569 h 697706"/>
                    <a:gd name="connsiteX18" fmla="*/ 1233488 w 1250156"/>
                    <a:gd name="connsiteY18" fmla="*/ 409575 h 697706"/>
                    <a:gd name="connsiteX19" fmla="*/ 1157288 w 1250156"/>
                    <a:gd name="connsiteY19" fmla="*/ 433388 h 697706"/>
                    <a:gd name="connsiteX20" fmla="*/ 1238250 w 1250156"/>
                    <a:gd name="connsiteY20" fmla="*/ 431006 h 697706"/>
                    <a:gd name="connsiteX21" fmla="*/ 1250156 w 1250156"/>
                    <a:gd name="connsiteY21" fmla="*/ 464344 h 697706"/>
                    <a:gd name="connsiteX22" fmla="*/ 1216819 w 1250156"/>
                    <a:gd name="connsiteY22" fmla="*/ 500063 h 697706"/>
                    <a:gd name="connsiteX23" fmla="*/ 1181100 w 1250156"/>
                    <a:gd name="connsiteY23" fmla="*/ 502444 h 697706"/>
                    <a:gd name="connsiteX24" fmla="*/ 1185863 w 1250156"/>
                    <a:gd name="connsiteY24" fmla="*/ 538163 h 697706"/>
                    <a:gd name="connsiteX25" fmla="*/ 1212056 w 1250156"/>
                    <a:gd name="connsiteY25" fmla="*/ 540544 h 697706"/>
                    <a:gd name="connsiteX26" fmla="*/ 1204913 w 1250156"/>
                    <a:gd name="connsiteY26" fmla="*/ 566738 h 697706"/>
                    <a:gd name="connsiteX27" fmla="*/ 1159669 w 1250156"/>
                    <a:gd name="connsiteY27" fmla="*/ 583406 h 697706"/>
                    <a:gd name="connsiteX28" fmla="*/ 1114425 w 1250156"/>
                    <a:gd name="connsiteY28" fmla="*/ 628650 h 697706"/>
                    <a:gd name="connsiteX29" fmla="*/ 1100138 w 1250156"/>
                    <a:gd name="connsiteY29" fmla="*/ 681038 h 697706"/>
                    <a:gd name="connsiteX30" fmla="*/ 1054894 w 1250156"/>
                    <a:gd name="connsiteY30" fmla="*/ 695325 h 697706"/>
                    <a:gd name="connsiteX31" fmla="*/ 928688 w 1250156"/>
                    <a:gd name="connsiteY31" fmla="*/ 614363 h 697706"/>
                    <a:gd name="connsiteX32" fmla="*/ 845344 w 1250156"/>
                    <a:gd name="connsiteY32" fmla="*/ 628650 h 697706"/>
                    <a:gd name="connsiteX33" fmla="*/ 800100 w 1250156"/>
                    <a:gd name="connsiteY33" fmla="*/ 595313 h 697706"/>
                    <a:gd name="connsiteX34" fmla="*/ 685800 w 1250156"/>
                    <a:gd name="connsiteY34" fmla="*/ 614363 h 697706"/>
                    <a:gd name="connsiteX35" fmla="*/ 561975 w 1250156"/>
                    <a:gd name="connsiteY35" fmla="*/ 652463 h 697706"/>
                    <a:gd name="connsiteX36" fmla="*/ 400050 w 1250156"/>
                    <a:gd name="connsiteY36" fmla="*/ 671513 h 697706"/>
                    <a:gd name="connsiteX37" fmla="*/ 0 w 1250156"/>
                    <a:gd name="connsiteY37" fmla="*/ 697706 h 6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0156" h="697706">
                      <a:moveTo>
                        <a:pt x="0" y="697706"/>
                      </a:moveTo>
                      <a:lnTo>
                        <a:pt x="47625" y="533400"/>
                      </a:lnTo>
                      <a:lnTo>
                        <a:pt x="76200" y="459581"/>
                      </a:lnTo>
                      <a:lnTo>
                        <a:pt x="421481" y="214313"/>
                      </a:lnTo>
                      <a:lnTo>
                        <a:pt x="616744" y="261938"/>
                      </a:lnTo>
                      <a:lnTo>
                        <a:pt x="738188" y="109538"/>
                      </a:lnTo>
                      <a:cubicBezTo>
                        <a:pt x="738982" y="73025"/>
                        <a:pt x="739775" y="36513"/>
                        <a:pt x="740569" y="0"/>
                      </a:cubicBezTo>
                      <a:lnTo>
                        <a:pt x="773906" y="95250"/>
                      </a:lnTo>
                      <a:lnTo>
                        <a:pt x="847725" y="83344"/>
                      </a:lnTo>
                      <a:lnTo>
                        <a:pt x="859631" y="128588"/>
                      </a:lnTo>
                      <a:lnTo>
                        <a:pt x="923925" y="80963"/>
                      </a:lnTo>
                      <a:lnTo>
                        <a:pt x="981075" y="71438"/>
                      </a:lnTo>
                      <a:lnTo>
                        <a:pt x="1069181" y="140494"/>
                      </a:lnTo>
                      <a:lnTo>
                        <a:pt x="1052513" y="195263"/>
                      </a:lnTo>
                      <a:lnTo>
                        <a:pt x="1152525" y="230981"/>
                      </a:lnTo>
                      <a:lnTo>
                        <a:pt x="1173956" y="326231"/>
                      </a:lnTo>
                      <a:lnTo>
                        <a:pt x="1207294" y="333375"/>
                      </a:lnTo>
                      <a:lnTo>
                        <a:pt x="1209675" y="359569"/>
                      </a:lnTo>
                      <a:lnTo>
                        <a:pt x="1233488" y="409575"/>
                      </a:lnTo>
                      <a:lnTo>
                        <a:pt x="1157288" y="433388"/>
                      </a:lnTo>
                      <a:lnTo>
                        <a:pt x="1238250" y="431006"/>
                      </a:lnTo>
                      <a:lnTo>
                        <a:pt x="1250156" y="464344"/>
                      </a:lnTo>
                      <a:lnTo>
                        <a:pt x="1216819" y="500063"/>
                      </a:lnTo>
                      <a:lnTo>
                        <a:pt x="1181100" y="502444"/>
                      </a:lnTo>
                      <a:lnTo>
                        <a:pt x="1185863" y="538163"/>
                      </a:lnTo>
                      <a:lnTo>
                        <a:pt x="1212056" y="540544"/>
                      </a:lnTo>
                      <a:lnTo>
                        <a:pt x="1204913" y="566738"/>
                      </a:lnTo>
                      <a:lnTo>
                        <a:pt x="1159669" y="583406"/>
                      </a:lnTo>
                      <a:lnTo>
                        <a:pt x="1114425" y="628650"/>
                      </a:lnTo>
                      <a:lnTo>
                        <a:pt x="1100138" y="681038"/>
                      </a:lnTo>
                      <a:lnTo>
                        <a:pt x="1054894" y="695325"/>
                      </a:lnTo>
                      <a:lnTo>
                        <a:pt x="928688" y="614363"/>
                      </a:lnTo>
                      <a:lnTo>
                        <a:pt x="845344" y="628650"/>
                      </a:lnTo>
                      <a:lnTo>
                        <a:pt x="800100" y="595313"/>
                      </a:lnTo>
                      <a:lnTo>
                        <a:pt x="685800" y="614363"/>
                      </a:lnTo>
                      <a:lnTo>
                        <a:pt x="561975" y="652463"/>
                      </a:lnTo>
                      <a:lnTo>
                        <a:pt x="400050" y="671513"/>
                      </a:lnTo>
                      <a:lnTo>
                        <a:pt x="0" y="697706"/>
                      </a:lnTo>
                      <a:close/>
                    </a:path>
                  </a:pathLst>
                </a:custGeom>
                <a:solidFill>
                  <a:srgbClr val="165829">
                    <a:alpha val="34000"/>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grpSp>
        </p:grpSp>
        <p:sp>
          <p:nvSpPr>
            <p:cNvPr id="10" name="TextBox 9"/>
            <p:cNvSpPr txBox="1"/>
            <p:nvPr/>
          </p:nvSpPr>
          <p:spPr>
            <a:xfrm>
              <a:off x="166216" y="4839755"/>
              <a:ext cx="5870957" cy="584775"/>
            </a:xfrm>
            <a:prstGeom prst="rect">
              <a:avLst/>
            </a:prstGeom>
            <a:noFill/>
          </p:spPr>
          <p:txBody>
            <a:bodyPr wrap="square" rtlCol="0">
              <a:spAutoFit/>
            </a:bodyPr>
            <a:lstStyle/>
            <a:p>
              <a:pPr algn="ctr"/>
              <a:r>
                <a:rPr lang="en-US" sz="3200" dirty="0" smtClean="0"/>
                <a:t>Production Regions</a:t>
              </a:r>
              <a:endParaRPr lang="en-US" sz="3200" dirty="0"/>
            </a:p>
          </p:txBody>
        </p:sp>
      </p:grpSp>
      <p:grpSp>
        <p:nvGrpSpPr>
          <p:cNvPr id="9" name="Group 8"/>
          <p:cNvGrpSpPr/>
          <p:nvPr/>
        </p:nvGrpSpPr>
        <p:grpSpPr>
          <a:xfrm>
            <a:off x="1335634" y="1477846"/>
            <a:ext cx="3657600" cy="4530639"/>
            <a:chOff x="5486400" y="1756281"/>
            <a:chExt cx="3657600" cy="4314894"/>
          </a:xfrm>
        </p:grpSpPr>
        <p:grpSp>
          <p:nvGrpSpPr>
            <p:cNvPr id="7" name="Group 6"/>
            <p:cNvGrpSpPr/>
            <p:nvPr/>
          </p:nvGrpSpPr>
          <p:grpSpPr>
            <a:xfrm>
              <a:off x="5619750" y="1756281"/>
              <a:ext cx="3375150" cy="3772711"/>
              <a:chOff x="5638800" y="2647354"/>
              <a:chExt cx="3375150" cy="3772711"/>
            </a:xfrm>
          </p:grpSpPr>
          <p:grpSp>
            <p:nvGrpSpPr>
              <p:cNvPr id="4" name="Group 3"/>
              <p:cNvGrpSpPr/>
              <p:nvPr/>
            </p:nvGrpSpPr>
            <p:grpSpPr>
              <a:xfrm>
                <a:off x="5638800" y="4191000"/>
                <a:ext cx="3375150" cy="2229065"/>
                <a:chOff x="4259325" y="2819400"/>
                <a:chExt cx="3375150" cy="3184379"/>
              </a:xfrm>
            </p:grpSpPr>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9325" y="4558862"/>
                  <a:ext cx="3356100" cy="1444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375" y="2819400"/>
                  <a:ext cx="3356100" cy="146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2647354"/>
                <a:ext cx="2336292" cy="1521927"/>
              </a:xfrm>
              <a:prstGeom prst="rect">
                <a:avLst/>
              </a:prstGeom>
            </p:spPr>
          </p:pic>
        </p:grpSp>
        <p:sp>
          <p:nvSpPr>
            <p:cNvPr id="8" name="TextBox 7"/>
            <p:cNvSpPr txBox="1"/>
            <p:nvPr/>
          </p:nvSpPr>
          <p:spPr>
            <a:xfrm>
              <a:off x="5486400" y="5486400"/>
              <a:ext cx="3657600" cy="584775"/>
            </a:xfrm>
            <a:prstGeom prst="rect">
              <a:avLst/>
            </a:prstGeom>
            <a:noFill/>
          </p:spPr>
          <p:txBody>
            <a:bodyPr wrap="square" rtlCol="0">
              <a:spAutoFit/>
            </a:bodyPr>
            <a:lstStyle/>
            <a:p>
              <a:pPr algn="ctr"/>
              <a:r>
                <a:rPr lang="en-US" sz="3200" b="1" dirty="0" smtClean="0"/>
                <a:t>Tillage Conditions</a:t>
              </a:r>
              <a:endParaRPr lang="en-US" sz="3200" b="1" dirty="0"/>
            </a:p>
          </p:txBody>
        </p:sp>
      </p:grpSp>
      <p:sp>
        <p:nvSpPr>
          <p:cNvPr id="2" name="Title 1"/>
          <p:cNvSpPr>
            <a:spLocks noGrp="1"/>
          </p:cNvSpPr>
          <p:nvPr>
            <p:ph type="title"/>
          </p:nvPr>
        </p:nvSpPr>
        <p:spPr>
          <a:xfrm>
            <a:off x="0" y="180537"/>
            <a:ext cx="9144000" cy="1329595"/>
          </a:xfrm>
        </p:spPr>
        <p:txBody>
          <a:bodyPr/>
          <a:lstStyle/>
          <a:p>
            <a:pPr algn="ctr"/>
            <a:r>
              <a:rPr lang="en-US" dirty="0"/>
              <a:t>How </a:t>
            </a:r>
            <a:r>
              <a:rPr lang="en-US" dirty="0" smtClean="0"/>
              <a:t>Is </a:t>
            </a:r>
            <a:r>
              <a:rPr lang="en-US" dirty="0"/>
              <a:t>Soft-tissue X-ray Imaging </a:t>
            </a:r>
            <a:r>
              <a:rPr lang="en-US" dirty="0" smtClean="0"/>
              <a:t>Used </a:t>
            </a:r>
            <a:r>
              <a:rPr lang="en-US" dirty="0"/>
              <a:t>to Study Field Harvested Roots</a:t>
            </a:r>
            <a:r>
              <a:rPr lang="en-US" dirty="0" smtClean="0"/>
              <a:t>?</a:t>
            </a:r>
            <a:endParaRPr lang="en-US" dirty="0"/>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grpSp>
        <p:nvGrpSpPr>
          <p:cNvPr id="13" name="Group 12"/>
          <p:cNvGrpSpPr/>
          <p:nvPr/>
        </p:nvGrpSpPr>
        <p:grpSpPr>
          <a:xfrm>
            <a:off x="3273692" y="1978867"/>
            <a:ext cx="5736771" cy="4309050"/>
            <a:chOff x="1524000" y="1762125"/>
            <a:chExt cx="5736771" cy="4309050"/>
          </a:xfrm>
        </p:grpSpPr>
        <p:grpSp>
          <p:nvGrpSpPr>
            <p:cNvPr id="14" name="Group 13"/>
            <p:cNvGrpSpPr/>
            <p:nvPr/>
          </p:nvGrpSpPr>
          <p:grpSpPr>
            <a:xfrm>
              <a:off x="1524000" y="1762125"/>
              <a:ext cx="5736771" cy="4309050"/>
              <a:chOff x="1524000" y="1762125"/>
              <a:chExt cx="5736771" cy="4309050"/>
            </a:xfrm>
          </p:grpSpPr>
          <p:grpSp>
            <p:nvGrpSpPr>
              <p:cNvPr id="18" name="Group 17"/>
              <p:cNvGrpSpPr/>
              <p:nvPr/>
            </p:nvGrpSpPr>
            <p:grpSpPr>
              <a:xfrm>
                <a:off x="1524000" y="1762125"/>
                <a:ext cx="5736771" cy="3766458"/>
                <a:chOff x="1524000" y="1762125"/>
                <a:chExt cx="5736771" cy="3766458"/>
              </a:xfrm>
            </p:grpSpPr>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524000" y="4099833"/>
                  <a:ext cx="5736771" cy="1428750"/>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8200" y="1762126"/>
                  <a:ext cx="2612571" cy="2286000"/>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5905" y="1762125"/>
                  <a:ext cx="3046095" cy="2286000"/>
                </a:xfrm>
                <a:prstGeom prst="rect">
                  <a:avLst/>
                </a:prstGeom>
              </p:spPr>
            </p:pic>
          </p:grpSp>
          <p:sp>
            <p:nvSpPr>
              <p:cNvPr id="19" name="TextBox 18"/>
              <p:cNvSpPr txBox="1"/>
              <p:nvPr/>
            </p:nvSpPr>
            <p:spPr>
              <a:xfrm>
                <a:off x="1524000" y="5486400"/>
                <a:ext cx="5736771" cy="584775"/>
              </a:xfrm>
              <a:prstGeom prst="rect">
                <a:avLst/>
              </a:prstGeom>
              <a:noFill/>
            </p:spPr>
            <p:txBody>
              <a:bodyPr wrap="square" rtlCol="0">
                <a:spAutoFit/>
              </a:bodyPr>
              <a:lstStyle/>
              <a:p>
                <a:pPr algn="ctr"/>
                <a:r>
                  <a:rPr lang="en-US" sz="3200" b="1" dirty="0" smtClean="0"/>
                  <a:t>Treatment Systems</a:t>
                </a:r>
                <a:endParaRPr lang="en-US" sz="3200" b="1" dirty="0"/>
              </a:p>
            </p:txBody>
          </p:sp>
        </p:grpSp>
        <p:sp>
          <p:nvSpPr>
            <p:cNvPr id="15" name="TextBox 14"/>
            <p:cNvSpPr txBox="1"/>
            <p:nvPr/>
          </p:nvSpPr>
          <p:spPr>
            <a:xfrm>
              <a:off x="1525905" y="1762126"/>
              <a:ext cx="3046095" cy="369332"/>
            </a:xfrm>
            <a:prstGeom prst="rect">
              <a:avLst/>
            </a:prstGeom>
            <a:solidFill>
              <a:schemeClr val="tx1"/>
            </a:solidFill>
          </p:spPr>
          <p:txBody>
            <a:bodyPr wrap="square" rtlCol="0">
              <a:spAutoFit/>
            </a:bodyPr>
            <a:lstStyle/>
            <a:p>
              <a:pPr algn="ctr"/>
              <a:r>
                <a:rPr lang="en-US" b="1" dirty="0" smtClean="0">
                  <a:solidFill>
                    <a:schemeClr val="bg1"/>
                  </a:solidFill>
                </a:rPr>
                <a:t>Foliar Spray</a:t>
              </a:r>
              <a:endParaRPr lang="en-US" b="1" dirty="0">
                <a:solidFill>
                  <a:schemeClr val="bg1"/>
                </a:solidFill>
              </a:endParaRPr>
            </a:p>
          </p:txBody>
        </p:sp>
        <p:sp>
          <p:nvSpPr>
            <p:cNvPr id="16" name="TextBox 15"/>
            <p:cNvSpPr txBox="1"/>
            <p:nvPr/>
          </p:nvSpPr>
          <p:spPr>
            <a:xfrm>
              <a:off x="4648200" y="1762126"/>
              <a:ext cx="2612571" cy="369332"/>
            </a:xfrm>
            <a:prstGeom prst="rect">
              <a:avLst/>
            </a:prstGeom>
            <a:solidFill>
              <a:schemeClr val="tx1"/>
            </a:solidFill>
          </p:spPr>
          <p:txBody>
            <a:bodyPr wrap="square" rtlCol="0">
              <a:spAutoFit/>
            </a:bodyPr>
            <a:lstStyle/>
            <a:p>
              <a:pPr algn="ctr"/>
              <a:r>
                <a:rPr lang="en-US" b="1" dirty="0" smtClean="0">
                  <a:solidFill>
                    <a:schemeClr val="bg1"/>
                  </a:solidFill>
                </a:rPr>
                <a:t>Germplasm Traits</a:t>
              </a:r>
              <a:endParaRPr lang="en-US" b="1" dirty="0">
                <a:solidFill>
                  <a:schemeClr val="bg1"/>
                </a:solidFill>
              </a:endParaRPr>
            </a:p>
          </p:txBody>
        </p:sp>
        <p:sp>
          <p:nvSpPr>
            <p:cNvPr id="17" name="TextBox 16"/>
            <p:cNvSpPr txBox="1"/>
            <p:nvPr/>
          </p:nvSpPr>
          <p:spPr>
            <a:xfrm>
              <a:off x="3414486" y="4099833"/>
              <a:ext cx="2373085" cy="369332"/>
            </a:xfrm>
            <a:prstGeom prst="rect">
              <a:avLst/>
            </a:prstGeom>
            <a:solidFill>
              <a:schemeClr val="tx1"/>
            </a:solidFill>
          </p:spPr>
          <p:txBody>
            <a:bodyPr wrap="square" rtlCol="0">
              <a:spAutoFit/>
            </a:bodyPr>
            <a:lstStyle/>
            <a:p>
              <a:pPr algn="ctr"/>
              <a:r>
                <a:rPr lang="en-US" b="1" dirty="0" smtClean="0">
                  <a:solidFill>
                    <a:schemeClr val="bg1"/>
                  </a:solidFill>
                </a:rPr>
                <a:t>Seed Treatments</a:t>
              </a:r>
              <a:endParaRPr lang="en-US" b="1" dirty="0">
                <a:solidFill>
                  <a:schemeClr val="bg1"/>
                </a:solidFill>
              </a:endParaRPr>
            </a:p>
          </p:txBody>
        </p:sp>
      </p:grpSp>
    </p:spTree>
    <p:extLst>
      <p:ext uri="{BB962C8B-B14F-4D97-AF65-F5344CB8AC3E}">
        <p14:creationId xmlns:p14="http://schemas.microsoft.com/office/powerpoint/2010/main" val="33263770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500" fill="hold"/>
                                        <p:tgtEl>
                                          <p:spTgt spid="9"/>
                                        </p:tgtEl>
                                        <p:attrNameLst>
                                          <p:attrName>ppt_w</p:attrName>
                                        </p:attrNameLst>
                                      </p:cBhvr>
                                      <p:tavLst>
                                        <p:tav tm="0">
                                          <p:val>
                                            <p:fltVal val="0"/>
                                          </p:val>
                                        </p:tav>
                                        <p:tav tm="100000">
                                          <p:val>
                                            <p:strVal val="#ppt_w"/>
                                          </p:val>
                                        </p:tav>
                                      </p:tavLst>
                                    </p:anim>
                                    <p:anim calcmode="lin" valueType="num">
                                      <p:cBhvr>
                                        <p:cTn id="15" dur="1500" fill="hold"/>
                                        <p:tgtEl>
                                          <p:spTgt spid="9"/>
                                        </p:tgtEl>
                                        <p:attrNameLst>
                                          <p:attrName>ppt_h</p:attrName>
                                        </p:attrNameLst>
                                      </p:cBhvr>
                                      <p:tavLst>
                                        <p:tav tm="0">
                                          <p:val>
                                            <p:fltVal val="0"/>
                                          </p:val>
                                        </p:tav>
                                        <p:tav tm="100000">
                                          <p:val>
                                            <p:strVal val="#ppt_h"/>
                                          </p:val>
                                        </p:tav>
                                      </p:tavLst>
                                    </p:anim>
                                    <p:anim calcmode="lin" valueType="num">
                                      <p:cBhvr>
                                        <p:cTn id="16" dur="1500" fill="hold"/>
                                        <p:tgtEl>
                                          <p:spTgt spid="9"/>
                                        </p:tgtEl>
                                        <p:attrNameLst>
                                          <p:attrName>style.rotation</p:attrName>
                                        </p:attrNameLst>
                                      </p:cBhvr>
                                      <p:tavLst>
                                        <p:tav tm="0">
                                          <p:val>
                                            <p:fltVal val="90"/>
                                          </p:val>
                                        </p:tav>
                                        <p:tav tm="100000">
                                          <p:val>
                                            <p:fltVal val="0"/>
                                          </p:val>
                                        </p:tav>
                                      </p:tavLst>
                                    </p:anim>
                                    <p:animEffect transition="in" filter="fade">
                                      <p:cBhvr>
                                        <p:cTn id="17" dur="1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2000" fill="hold"/>
                                        <p:tgtEl>
                                          <p:spTgt spid="13"/>
                                        </p:tgtEl>
                                        <p:attrNameLst>
                                          <p:attrName>ppt_w</p:attrName>
                                        </p:attrNameLst>
                                      </p:cBhvr>
                                      <p:tavLst>
                                        <p:tav tm="0">
                                          <p:val>
                                            <p:fltVal val="0"/>
                                          </p:val>
                                        </p:tav>
                                        <p:tav tm="100000">
                                          <p:val>
                                            <p:strVal val="#ppt_w"/>
                                          </p:val>
                                        </p:tav>
                                      </p:tavLst>
                                    </p:anim>
                                    <p:anim calcmode="lin" valueType="num">
                                      <p:cBhvr>
                                        <p:cTn id="23" dur="2000" fill="hold"/>
                                        <p:tgtEl>
                                          <p:spTgt spid="13"/>
                                        </p:tgtEl>
                                        <p:attrNameLst>
                                          <p:attrName>ppt_h</p:attrName>
                                        </p:attrNameLst>
                                      </p:cBhvr>
                                      <p:tavLst>
                                        <p:tav tm="0">
                                          <p:val>
                                            <p:fltVal val="0"/>
                                          </p:val>
                                        </p:tav>
                                        <p:tav tm="100000">
                                          <p:val>
                                            <p:strVal val="#ppt_h"/>
                                          </p:val>
                                        </p:tav>
                                      </p:tavLst>
                                    </p:anim>
                                    <p:anim calcmode="lin" valueType="num">
                                      <p:cBhvr>
                                        <p:cTn id="24" dur="2000" fill="hold"/>
                                        <p:tgtEl>
                                          <p:spTgt spid="13"/>
                                        </p:tgtEl>
                                        <p:attrNameLst>
                                          <p:attrName>style.rotation</p:attrName>
                                        </p:attrNameLst>
                                      </p:cBhvr>
                                      <p:tavLst>
                                        <p:tav tm="0">
                                          <p:val>
                                            <p:fltVal val="90"/>
                                          </p:val>
                                        </p:tav>
                                        <p:tav tm="100000">
                                          <p:val>
                                            <p:fltVal val="0"/>
                                          </p:val>
                                        </p:tav>
                                      </p:tavLst>
                                    </p:anim>
                                    <p:animEffect transition="in" filter="fade">
                                      <p:cBhvr>
                                        <p:cTn id="2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0" y="230188"/>
            <a:ext cx="9144000" cy="609398"/>
          </a:xfrm>
        </p:spPr>
        <p:txBody>
          <a:bodyPr/>
          <a:lstStyle/>
          <a:p>
            <a:pPr algn="ctr"/>
            <a:r>
              <a:rPr lang="en-US" sz="4400" dirty="0" smtClean="0"/>
              <a:t>Production Regions Did Affect Root Traits</a:t>
            </a:r>
            <a:endParaRPr lang="en-US" sz="4400" dirty="0"/>
          </a:p>
        </p:txBody>
      </p:sp>
      <p:sp>
        <p:nvSpPr>
          <p:cNvPr id="12" name="TextBox 11"/>
          <p:cNvSpPr txBox="1"/>
          <p:nvPr/>
        </p:nvSpPr>
        <p:spPr>
          <a:xfrm rot="16200000">
            <a:off x="2909322" y="2988546"/>
            <a:ext cx="3505200" cy="83099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Production Regions</a:t>
            </a:r>
          </a:p>
          <a:p>
            <a:pPr algn="ctr"/>
            <a:r>
              <a:rPr lang="en-US" sz="2400"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No-Till, R1</a:t>
            </a:r>
            <a:endParaRPr lang="en-US" sz="2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aphicFrame>
        <p:nvGraphicFramePr>
          <p:cNvPr id="5" name="Content Placeholder 3"/>
          <p:cNvGraphicFramePr>
            <a:graphicFrameLocks/>
          </p:cNvGraphicFramePr>
          <p:nvPr>
            <p:extLst>
              <p:ext uri="{D42A27DB-BD31-4B8C-83A1-F6EECF244321}">
                <p14:modId xmlns:p14="http://schemas.microsoft.com/office/powerpoint/2010/main" val="1027630341"/>
              </p:ext>
            </p:extLst>
          </p:nvPr>
        </p:nvGraphicFramePr>
        <p:xfrm>
          <a:off x="395514" y="838200"/>
          <a:ext cx="3886200" cy="2438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776514" y="2647912"/>
            <a:ext cx="3352800" cy="307777"/>
          </a:xfrm>
          <a:prstGeom prst="rect">
            <a:avLst/>
          </a:prstGeom>
          <a:solidFill>
            <a:schemeClr val="tx1"/>
          </a:solidFill>
        </p:spPr>
        <p:txBody>
          <a:bodyPr wrap="square" rtlCol="0">
            <a:spAutoFit/>
          </a:bodyPr>
          <a:lstStyle/>
          <a:p>
            <a:r>
              <a:rPr lang="en-US" sz="1400" b="1" dirty="0" smtClean="0">
                <a:solidFill>
                  <a:schemeClr val="bg1"/>
                </a:solidFill>
              </a:rPr>
              <a:t>        </a:t>
            </a:r>
            <a:r>
              <a:rPr lang="en-US" sz="1400" b="1" dirty="0" smtClean="0">
                <a:solidFill>
                  <a:schemeClr val="accent6">
                    <a:lumMod val="50000"/>
                  </a:schemeClr>
                </a:solidFill>
              </a:rPr>
              <a:t>Corn Belt</a:t>
            </a:r>
            <a:r>
              <a:rPr lang="en-US" sz="1400" b="1" dirty="0" smtClean="0">
                <a:solidFill>
                  <a:srgbClr val="DD6413"/>
                </a:solidFill>
              </a:rPr>
              <a:t>                         </a:t>
            </a:r>
            <a:r>
              <a:rPr lang="en-US" sz="1400" b="1" dirty="0" smtClean="0">
                <a:solidFill>
                  <a:srgbClr val="165829"/>
                </a:solidFill>
              </a:rPr>
              <a:t>Appalachia</a:t>
            </a:r>
            <a:endParaRPr lang="en-US" sz="1400" b="1" dirty="0">
              <a:solidFill>
                <a:srgbClr val="165829"/>
              </a:solidFill>
            </a:endParaRPr>
          </a:p>
        </p:txBody>
      </p:sp>
      <p:grpSp>
        <p:nvGrpSpPr>
          <p:cNvPr id="8" name="Group 7"/>
          <p:cNvGrpSpPr/>
          <p:nvPr/>
        </p:nvGrpSpPr>
        <p:grpSpPr>
          <a:xfrm>
            <a:off x="5043714" y="838200"/>
            <a:ext cx="3733800" cy="2438400"/>
            <a:chOff x="4953000" y="381000"/>
            <a:chExt cx="3733800" cy="2438400"/>
          </a:xfrm>
        </p:grpSpPr>
        <p:graphicFrame>
          <p:nvGraphicFramePr>
            <p:cNvPr id="9" name="Chart 8"/>
            <p:cNvGraphicFramePr/>
            <p:nvPr>
              <p:extLst>
                <p:ext uri="{D42A27DB-BD31-4B8C-83A1-F6EECF244321}">
                  <p14:modId xmlns:p14="http://schemas.microsoft.com/office/powerpoint/2010/main" val="731974291"/>
                </p:ext>
              </p:extLst>
            </p:nvPr>
          </p:nvGraphicFramePr>
          <p:xfrm>
            <a:off x="4953000" y="381000"/>
            <a:ext cx="3733800" cy="243840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5334000" y="2184064"/>
              <a:ext cx="3200400" cy="307777"/>
            </a:xfrm>
            <a:prstGeom prst="rect">
              <a:avLst/>
            </a:prstGeom>
            <a:solidFill>
              <a:schemeClr val="tx1"/>
            </a:solidFill>
          </p:spPr>
          <p:txBody>
            <a:bodyPr wrap="square" rtlCol="0">
              <a:spAutoFit/>
            </a:bodyPr>
            <a:lstStyle/>
            <a:p>
              <a:r>
                <a:rPr lang="en-US" sz="1400" b="1" dirty="0" smtClean="0">
                  <a:solidFill>
                    <a:schemeClr val="bg1"/>
                  </a:solidFill>
                </a:rPr>
                <a:t>        </a:t>
              </a:r>
              <a:r>
                <a:rPr lang="en-US" sz="1400" b="1" dirty="0" smtClean="0">
                  <a:solidFill>
                    <a:schemeClr val="accent5">
                      <a:lumMod val="50000"/>
                    </a:schemeClr>
                  </a:solidFill>
                </a:rPr>
                <a:t>Corn Belt</a:t>
              </a:r>
              <a:r>
                <a:rPr lang="en-US" sz="1400" b="1" dirty="0" smtClean="0">
                  <a:solidFill>
                    <a:srgbClr val="DD6413"/>
                  </a:solidFill>
                </a:rPr>
                <a:t> </a:t>
              </a:r>
              <a:r>
                <a:rPr lang="en-US" sz="1400" b="1" dirty="0" smtClean="0">
                  <a:solidFill>
                    <a:schemeClr val="bg1"/>
                  </a:solidFill>
                </a:rPr>
                <a:t>                      </a:t>
              </a:r>
              <a:r>
                <a:rPr lang="en-US" sz="1400" b="1" dirty="0" smtClean="0">
                  <a:solidFill>
                    <a:srgbClr val="165829"/>
                  </a:solidFill>
                </a:rPr>
                <a:t>Appalachia</a:t>
              </a:r>
              <a:endParaRPr lang="en-US" sz="1400" b="1" dirty="0">
                <a:solidFill>
                  <a:srgbClr val="165829"/>
                </a:solidFill>
              </a:endParaRPr>
            </a:p>
          </p:txBody>
        </p:sp>
      </p:grpSp>
      <p:grpSp>
        <p:nvGrpSpPr>
          <p:cNvPr id="13" name="Group 12"/>
          <p:cNvGrpSpPr/>
          <p:nvPr/>
        </p:nvGrpSpPr>
        <p:grpSpPr>
          <a:xfrm>
            <a:off x="395514" y="3603171"/>
            <a:ext cx="3886200" cy="2514600"/>
            <a:chOff x="304800" y="3145971"/>
            <a:chExt cx="3886200" cy="2514600"/>
          </a:xfrm>
        </p:grpSpPr>
        <p:graphicFrame>
          <p:nvGraphicFramePr>
            <p:cNvPr id="14" name="Chart 13"/>
            <p:cNvGraphicFramePr/>
            <p:nvPr>
              <p:extLst>
                <p:ext uri="{D42A27DB-BD31-4B8C-83A1-F6EECF244321}">
                  <p14:modId xmlns:p14="http://schemas.microsoft.com/office/powerpoint/2010/main" val="1229329128"/>
                </p:ext>
              </p:extLst>
            </p:nvPr>
          </p:nvGraphicFramePr>
          <p:xfrm>
            <a:off x="304800" y="3145971"/>
            <a:ext cx="3886200" cy="251460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p:cNvSpPr txBox="1"/>
            <p:nvPr/>
          </p:nvSpPr>
          <p:spPr>
            <a:xfrm>
              <a:off x="661827" y="5028870"/>
              <a:ext cx="3352800" cy="307777"/>
            </a:xfrm>
            <a:prstGeom prst="rect">
              <a:avLst/>
            </a:prstGeom>
            <a:solidFill>
              <a:schemeClr val="tx1"/>
            </a:solidFill>
          </p:spPr>
          <p:txBody>
            <a:bodyPr wrap="square" rtlCol="0">
              <a:spAutoFit/>
            </a:bodyPr>
            <a:lstStyle/>
            <a:p>
              <a:r>
                <a:rPr lang="en-US" sz="1400" b="1" dirty="0" smtClean="0">
                  <a:solidFill>
                    <a:schemeClr val="bg1"/>
                  </a:solidFill>
                </a:rPr>
                <a:t>        </a:t>
              </a:r>
              <a:r>
                <a:rPr lang="en-US" sz="1400" b="1" dirty="0" smtClean="0">
                  <a:solidFill>
                    <a:schemeClr val="accent5">
                      <a:lumMod val="50000"/>
                    </a:schemeClr>
                  </a:solidFill>
                </a:rPr>
                <a:t>Corn Belt</a:t>
              </a:r>
              <a:r>
                <a:rPr lang="en-US" sz="1400" b="1" dirty="0" smtClean="0">
                  <a:solidFill>
                    <a:schemeClr val="bg1"/>
                  </a:solidFill>
                </a:rPr>
                <a:t>                           </a:t>
              </a:r>
              <a:r>
                <a:rPr lang="en-US" sz="1400" b="1" dirty="0" smtClean="0">
                  <a:solidFill>
                    <a:srgbClr val="165829"/>
                  </a:solidFill>
                </a:rPr>
                <a:t>Appalachia</a:t>
              </a:r>
              <a:endParaRPr lang="en-US" sz="1400" b="1" dirty="0">
                <a:solidFill>
                  <a:srgbClr val="165829"/>
                </a:solidFill>
              </a:endParaRPr>
            </a:p>
          </p:txBody>
        </p:sp>
      </p:grpSp>
      <p:grpSp>
        <p:nvGrpSpPr>
          <p:cNvPr id="16" name="Group 15"/>
          <p:cNvGrpSpPr/>
          <p:nvPr/>
        </p:nvGrpSpPr>
        <p:grpSpPr>
          <a:xfrm>
            <a:off x="5043714" y="3604437"/>
            <a:ext cx="3733800" cy="2514600"/>
            <a:chOff x="4953000" y="3147237"/>
            <a:chExt cx="3733800" cy="2514600"/>
          </a:xfrm>
        </p:grpSpPr>
        <p:graphicFrame>
          <p:nvGraphicFramePr>
            <p:cNvPr id="17" name="Chart 16"/>
            <p:cNvGraphicFramePr/>
            <p:nvPr>
              <p:extLst>
                <p:ext uri="{D42A27DB-BD31-4B8C-83A1-F6EECF244321}">
                  <p14:modId xmlns:p14="http://schemas.microsoft.com/office/powerpoint/2010/main" val="2781839223"/>
                </p:ext>
              </p:extLst>
            </p:nvPr>
          </p:nvGraphicFramePr>
          <p:xfrm>
            <a:off x="4953000" y="3147237"/>
            <a:ext cx="3733800" cy="2514600"/>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p:cNvSpPr txBox="1"/>
            <p:nvPr/>
          </p:nvSpPr>
          <p:spPr>
            <a:xfrm>
              <a:off x="5341706" y="5029009"/>
              <a:ext cx="3192694" cy="307777"/>
            </a:xfrm>
            <a:prstGeom prst="rect">
              <a:avLst/>
            </a:prstGeom>
            <a:solidFill>
              <a:schemeClr val="tx1"/>
            </a:solidFill>
          </p:spPr>
          <p:txBody>
            <a:bodyPr wrap="square" rtlCol="0">
              <a:spAutoFit/>
            </a:bodyPr>
            <a:lstStyle/>
            <a:p>
              <a:r>
                <a:rPr lang="en-US" sz="1400" b="1" dirty="0" smtClean="0">
                  <a:solidFill>
                    <a:schemeClr val="bg1"/>
                  </a:solidFill>
                </a:rPr>
                <a:t>       </a:t>
              </a:r>
              <a:r>
                <a:rPr lang="en-US" sz="1400" b="1" dirty="0" smtClean="0">
                  <a:solidFill>
                    <a:schemeClr val="accent5">
                      <a:lumMod val="50000"/>
                    </a:schemeClr>
                  </a:solidFill>
                </a:rPr>
                <a:t>Corn Belt</a:t>
              </a:r>
              <a:r>
                <a:rPr lang="en-US" sz="1400" b="1" dirty="0" smtClean="0">
                  <a:solidFill>
                    <a:schemeClr val="bg1"/>
                  </a:solidFill>
                </a:rPr>
                <a:t>                        </a:t>
              </a:r>
              <a:r>
                <a:rPr lang="en-US" sz="1400" b="1" dirty="0" smtClean="0">
                  <a:solidFill>
                    <a:srgbClr val="165829"/>
                  </a:solidFill>
                </a:rPr>
                <a:t>Appalachia</a:t>
              </a:r>
              <a:endParaRPr lang="en-US" sz="1400" b="1" dirty="0">
                <a:solidFill>
                  <a:srgbClr val="165829"/>
                </a:solidFill>
              </a:endParaRPr>
            </a:p>
          </p:txBody>
        </p:sp>
      </p:gr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210695632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664797"/>
          </a:xfrm>
        </p:spPr>
        <p:txBody>
          <a:bodyPr/>
          <a:lstStyle/>
          <a:p>
            <a:pPr algn="ctr"/>
            <a:r>
              <a:rPr lang="en-US" dirty="0" smtClean="0"/>
              <a:t>Tillage  Conditions Affect Root Traits</a:t>
            </a:r>
            <a:endParaRPr lang="en-US" dirty="0"/>
          </a:p>
        </p:txBody>
      </p:sp>
      <p:grpSp>
        <p:nvGrpSpPr>
          <p:cNvPr id="3" name="Group 2"/>
          <p:cNvGrpSpPr/>
          <p:nvPr/>
        </p:nvGrpSpPr>
        <p:grpSpPr>
          <a:xfrm>
            <a:off x="76200" y="838200"/>
            <a:ext cx="8784772" cy="5439728"/>
            <a:chOff x="76200" y="-351472"/>
            <a:chExt cx="8784772" cy="5439728"/>
          </a:xfrm>
        </p:grpSpPr>
        <p:graphicFrame>
          <p:nvGraphicFramePr>
            <p:cNvPr id="4" name="Chart 3"/>
            <p:cNvGraphicFramePr/>
            <p:nvPr>
              <p:extLst>
                <p:ext uri="{D42A27DB-BD31-4B8C-83A1-F6EECF244321}">
                  <p14:modId xmlns:p14="http://schemas.microsoft.com/office/powerpoint/2010/main" val="1658178419"/>
                </p:ext>
              </p:extLst>
            </p:nvPr>
          </p:nvGraphicFramePr>
          <p:xfrm>
            <a:off x="330654" y="791528"/>
            <a:ext cx="4191000" cy="2667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2646653877"/>
                </p:ext>
              </p:extLst>
            </p:nvPr>
          </p:nvGraphicFramePr>
          <p:xfrm>
            <a:off x="4648200" y="791528"/>
            <a:ext cx="4212772" cy="2667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 Box 5"/>
            <p:cNvSpPr txBox="1">
              <a:spLocks noChangeArrowheads="1"/>
            </p:cNvSpPr>
            <p:nvPr/>
          </p:nvSpPr>
          <p:spPr bwMode="auto">
            <a:xfrm>
              <a:off x="76200" y="3610928"/>
              <a:ext cx="43434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1"/>
              <a:r>
                <a:rPr lang="en-US" dirty="0" smtClean="0"/>
                <a:t>Size </a:t>
              </a:r>
              <a:r>
                <a:rPr lang="en-US" dirty="0"/>
                <a:t>Class </a:t>
              </a:r>
              <a:r>
                <a:rPr lang="en-US" dirty="0" smtClean="0"/>
                <a:t>Two; </a:t>
              </a:r>
              <a:r>
                <a:rPr lang="pl-PL" dirty="0"/>
                <a:t>1,450u - </a:t>
              </a:r>
              <a:r>
                <a:rPr lang="pl-PL" dirty="0" smtClean="0"/>
                <a:t>4,930u</a:t>
              </a:r>
              <a:endParaRPr lang="en-US" dirty="0" smtClean="0"/>
            </a:p>
            <a:p>
              <a:pPr lvl="1"/>
              <a:r>
                <a:rPr lang="en-US" i="1" dirty="0" smtClean="0">
                  <a:solidFill>
                    <a:srgbClr val="FFC000"/>
                  </a:solidFill>
                </a:rPr>
                <a:t>The three tillage types had significant effects on roots of this size.  Strip-till favors roots of this size while no-till does not.</a:t>
              </a:r>
              <a:endParaRPr lang="en-US" i="1" dirty="0">
                <a:solidFill>
                  <a:srgbClr val="FFC000"/>
                </a:solidFill>
              </a:endParaRPr>
            </a:p>
          </p:txBody>
        </p:sp>
        <p:sp>
          <p:nvSpPr>
            <p:cNvPr id="7" name="Text Box 5"/>
            <p:cNvSpPr txBox="1">
              <a:spLocks noChangeArrowheads="1"/>
            </p:cNvSpPr>
            <p:nvPr/>
          </p:nvSpPr>
          <p:spPr bwMode="auto">
            <a:xfrm>
              <a:off x="4419600" y="3610928"/>
              <a:ext cx="40712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1"/>
              <a:r>
                <a:rPr lang="en-US" dirty="0"/>
                <a:t>Size Class Three   </a:t>
              </a:r>
              <a:r>
                <a:rPr lang="pl-PL" dirty="0"/>
                <a:t>725u - </a:t>
              </a:r>
              <a:r>
                <a:rPr lang="pl-PL" dirty="0" smtClean="0"/>
                <a:t>2,465u</a:t>
              </a:r>
              <a:endParaRPr lang="en-US" dirty="0" smtClean="0"/>
            </a:p>
            <a:p>
              <a:pPr lvl="1"/>
              <a:r>
                <a:rPr lang="en-US" dirty="0" smtClean="0">
                  <a:solidFill>
                    <a:srgbClr val="FFC000"/>
                  </a:solidFill>
                </a:rPr>
                <a:t>Only no-till had a significant effect on roots of this size.  No-till does not favor roots of this size.</a:t>
              </a:r>
              <a:endParaRPr lang="pl-PL" dirty="0"/>
            </a:p>
          </p:txBody>
        </p:sp>
        <p:sp>
          <p:nvSpPr>
            <p:cNvPr id="8" name="Title 1"/>
            <p:cNvSpPr txBox="1">
              <a:spLocks/>
            </p:cNvSpPr>
            <p:nvPr/>
          </p:nvSpPr>
          <p:spPr>
            <a:xfrm>
              <a:off x="435429" y="-351472"/>
              <a:ext cx="82296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smtClean="0">
                  <a:solidFill>
                    <a:schemeClr val="tx1"/>
                  </a:solidFill>
                </a:rPr>
                <a:t>Analysis Across Regions</a:t>
              </a:r>
            </a:p>
          </p:txBody>
        </p:sp>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144788555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609398"/>
          </a:xfrm>
        </p:spPr>
        <p:txBody>
          <a:bodyPr/>
          <a:lstStyle/>
          <a:p>
            <a:pPr algn="ctr"/>
            <a:r>
              <a:rPr lang="en-US" sz="4400" dirty="0" smtClean="0"/>
              <a:t>Treatment Systems Did Effect Root Traits</a:t>
            </a:r>
            <a:endParaRPr lang="en-US" sz="4400" dirty="0"/>
          </a:p>
        </p:txBody>
      </p:sp>
      <p:sp>
        <p:nvSpPr>
          <p:cNvPr id="3" name="TextBox 2"/>
          <p:cNvSpPr txBox="1"/>
          <p:nvPr/>
        </p:nvSpPr>
        <p:spPr>
          <a:xfrm rot="16200000">
            <a:off x="2362201" y="3013501"/>
            <a:ext cx="4419600" cy="830997"/>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Appalachia</a:t>
            </a:r>
          </a:p>
          <a:p>
            <a:pPr algn="ctr"/>
            <a:r>
              <a:rPr lang="en-US" sz="2400"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No-till, R1</a:t>
            </a:r>
            <a:endParaRPr lang="en-US" sz="2400"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5" name="Group 4"/>
          <p:cNvGrpSpPr/>
          <p:nvPr/>
        </p:nvGrpSpPr>
        <p:grpSpPr>
          <a:xfrm>
            <a:off x="439056" y="901113"/>
            <a:ext cx="8305800" cy="5181600"/>
            <a:chOff x="381000" y="457200"/>
            <a:chExt cx="8305800" cy="5181600"/>
          </a:xfrm>
        </p:grpSpPr>
        <p:graphicFrame>
          <p:nvGraphicFramePr>
            <p:cNvPr id="6" name="Chart 5"/>
            <p:cNvGraphicFramePr/>
            <p:nvPr>
              <p:extLst>
                <p:ext uri="{D42A27DB-BD31-4B8C-83A1-F6EECF244321}">
                  <p14:modId xmlns:p14="http://schemas.microsoft.com/office/powerpoint/2010/main" val="568018235"/>
                </p:ext>
              </p:extLst>
            </p:nvPr>
          </p:nvGraphicFramePr>
          <p:xfrm>
            <a:off x="381000" y="457200"/>
            <a:ext cx="3810000" cy="2362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val="2856918048"/>
                </p:ext>
              </p:extLst>
            </p:nvPr>
          </p:nvGraphicFramePr>
          <p:xfrm>
            <a:off x="4876800" y="457200"/>
            <a:ext cx="3810000" cy="2286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p:nvPr>
              <p:extLst>
                <p:ext uri="{D42A27DB-BD31-4B8C-83A1-F6EECF244321}">
                  <p14:modId xmlns:p14="http://schemas.microsoft.com/office/powerpoint/2010/main" val="1060482340"/>
                </p:ext>
              </p:extLst>
            </p:nvPr>
          </p:nvGraphicFramePr>
          <p:xfrm>
            <a:off x="381000" y="3124200"/>
            <a:ext cx="3810000" cy="2514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p:nvPr>
              <p:extLst>
                <p:ext uri="{D42A27DB-BD31-4B8C-83A1-F6EECF244321}">
                  <p14:modId xmlns:p14="http://schemas.microsoft.com/office/powerpoint/2010/main" val="1472257660"/>
                </p:ext>
              </p:extLst>
            </p:nvPr>
          </p:nvGraphicFramePr>
          <p:xfrm>
            <a:off x="4876800" y="3135086"/>
            <a:ext cx="3810000" cy="2471234"/>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p:cNvSpPr txBox="1"/>
            <p:nvPr/>
          </p:nvSpPr>
          <p:spPr>
            <a:xfrm>
              <a:off x="762000" y="2200519"/>
              <a:ext cx="3276600" cy="307777"/>
            </a:xfrm>
            <a:prstGeom prst="rect">
              <a:avLst/>
            </a:prstGeom>
            <a:solidFill>
              <a:schemeClr val="tx1"/>
            </a:solidFill>
          </p:spPr>
          <p:txBody>
            <a:bodyPr wrap="square" rtlCol="0">
              <a:spAutoFit/>
            </a:bodyPr>
            <a:lstStyle/>
            <a:p>
              <a:r>
                <a:rPr lang="en-US" sz="1400" b="1" dirty="0" smtClean="0">
                  <a:solidFill>
                    <a:schemeClr val="bg1"/>
                  </a:solidFill>
                </a:rPr>
                <a:t>      CPM                    TPM                   APM</a:t>
              </a:r>
              <a:endParaRPr lang="en-US" sz="1400" b="1" dirty="0">
                <a:solidFill>
                  <a:schemeClr val="bg1"/>
                </a:solidFill>
              </a:endParaRPr>
            </a:p>
          </p:txBody>
        </p:sp>
        <p:sp>
          <p:nvSpPr>
            <p:cNvPr id="12" name="TextBox 11"/>
            <p:cNvSpPr txBox="1"/>
            <p:nvPr/>
          </p:nvSpPr>
          <p:spPr>
            <a:xfrm>
              <a:off x="754743" y="5011338"/>
              <a:ext cx="3276600" cy="307777"/>
            </a:xfrm>
            <a:prstGeom prst="rect">
              <a:avLst/>
            </a:prstGeom>
            <a:solidFill>
              <a:schemeClr val="tx1"/>
            </a:solidFill>
          </p:spPr>
          <p:txBody>
            <a:bodyPr wrap="square" rtlCol="0">
              <a:spAutoFit/>
            </a:bodyPr>
            <a:lstStyle/>
            <a:p>
              <a:r>
                <a:rPr lang="en-US" sz="1400" b="1" dirty="0" smtClean="0">
                  <a:solidFill>
                    <a:schemeClr val="bg1"/>
                  </a:solidFill>
                </a:rPr>
                <a:t>     CPM                   TPM                    APM</a:t>
              </a:r>
              <a:endParaRPr lang="en-US" sz="1400" b="1" dirty="0">
                <a:solidFill>
                  <a:schemeClr val="bg1"/>
                </a:solidFill>
              </a:endParaRPr>
            </a:p>
          </p:txBody>
        </p:sp>
        <p:sp>
          <p:nvSpPr>
            <p:cNvPr id="13" name="TextBox 12"/>
            <p:cNvSpPr txBox="1"/>
            <p:nvPr/>
          </p:nvSpPr>
          <p:spPr>
            <a:xfrm>
              <a:off x="5257800" y="2167613"/>
              <a:ext cx="3276600" cy="307777"/>
            </a:xfrm>
            <a:prstGeom prst="rect">
              <a:avLst/>
            </a:prstGeom>
            <a:solidFill>
              <a:schemeClr val="tx1"/>
            </a:solidFill>
          </p:spPr>
          <p:txBody>
            <a:bodyPr wrap="square" rtlCol="0">
              <a:spAutoFit/>
            </a:bodyPr>
            <a:lstStyle/>
            <a:p>
              <a:r>
                <a:rPr lang="en-US" sz="1400" b="1" dirty="0" smtClean="0">
                  <a:solidFill>
                    <a:schemeClr val="bg1"/>
                  </a:solidFill>
                </a:rPr>
                <a:t>      CPM                    TPM                   APM</a:t>
              </a:r>
              <a:endParaRPr lang="en-US" sz="1400" b="1" dirty="0">
                <a:solidFill>
                  <a:schemeClr val="bg1"/>
                </a:solidFill>
              </a:endParaRPr>
            </a:p>
          </p:txBody>
        </p:sp>
        <p:sp>
          <p:nvSpPr>
            <p:cNvPr id="14" name="TextBox 13"/>
            <p:cNvSpPr txBox="1"/>
            <p:nvPr/>
          </p:nvSpPr>
          <p:spPr>
            <a:xfrm>
              <a:off x="5257800" y="4995074"/>
              <a:ext cx="3276600" cy="307777"/>
            </a:xfrm>
            <a:prstGeom prst="rect">
              <a:avLst/>
            </a:prstGeom>
            <a:solidFill>
              <a:schemeClr val="tx1"/>
            </a:solidFill>
          </p:spPr>
          <p:txBody>
            <a:bodyPr wrap="square" rtlCol="0">
              <a:spAutoFit/>
            </a:bodyPr>
            <a:lstStyle/>
            <a:p>
              <a:r>
                <a:rPr lang="en-US" sz="1400" b="1" dirty="0" smtClean="0">
                  <a:solidFill>
                    <a:schemeClr val="bg1"/>
                  </a:solidFill>
                </a:rPr>
                <a:t>     CPM                    TPM                    APM</a:t>
              </a:r>
              <a:endParaRPr lang="en-US" sz="1400" b="1" dirty="0">
                <a:solidFill>
                  <a:schemeClr val="bg1"/>
                </a:solidFill>
              </a:endParaRPr>
            </a:p>
          </p:txBody>
        </p:sp>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3567141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381000" y="1143000"/>
            <a:ext cx="8382000" cy="4825937"/>
          </a:xfrm>
        </p:spPr>
        <p:txBody>
          <a:bodyPr/>
          <a:lstStyle/>
          <a:p>
            <a:r>
              <a:rPr lang="en-US" dirty="0" smtClean="0"/>
              <a:t>What is soft-tissue  X-ray imaging?</a:t>
            </a:r>
          </a:p>
          <a:p>
            <a:r>
              <a:rPr lang="en-US" dirty="0" smtClean="0"/>
              <a:t>How is soft-tissue X-ray imaging used to image roots?</a:t>
            </a:r>
          </a:p>
          <a:p>
            <a:r>
              <a:rPr lang="en-US" dirty="0" smtClean="0"/>
              <a:t>How are root traits quantified from X-ray images?</a:t>
            </a:r>
          </a:p>
          <a:p>
            <a:r>
              <a:rPr lang="en-US" dirty="0" smtClean="0"/>
              <a:t>How is soft-tissue X-ray imaging of roots being used to answer important issues in yield improvement and sustainability?</a:t>
            </a:r>
          </a:p>
          <a:p>
            <a:r>
              <a:rPr lang="en-US" dirty="0" smtClean="0"/>
              <a:t>Can soft-tissue X-ray imaging results be used in crop optimization modeling and decision tools?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868695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1329595"/>
          </a:xfrm>
        </p:spPr>
        <p:txBody>
          <a:bodyPr/>
          <a:lstStyle/>
          <a:p>
            <a:pPr algn="ctr"/>
            <a:r>
              <a:rPr lang="en-US" dirty="0" smtClean="0"/>
              <a:t>Soft-tissue </a:t>
            </a:r>
            <a:r>
              <a:rPr lang="en-US" dirty="0"/>
              <a:t>X-ray Imaging </a:t>
            </a:r>
            <a:r>
              <a:rPr lang="en-US" dirty="0" smtClean="0"/>
              <a:t>Is Used For Nematode Resistance Screening</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600197"/>
            <a:ext cx="6912854" cy="4732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6200000">
            <a:off x="6298782" y="3537444"/>
            <a:ext cx="4953000"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Cotton/Reniform </a:t>
            </a:r>
            <a:r>
              <a:rPr lang="en-US" sz="2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NemaTode</a:t>
            </a:r>
            <a:endPar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366267844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609398"/>
          </a:xfrm>
        </p:spPr>
        <p:txBody>
          <a:bodyPr/>
          <a:lstStyle/>
          <a:p>
            <a:pPr algn="ctr"/>
            <a:r>
              <a:rPr lang="en-US" sz="4400" dirty="0" smtClean="0"/>
              <a:t>Root Density vs. Depth of Cotton Plants</a:t>
            </a:r>
            <a:endParaRPr lang="en-US" sz="4400" dirty="0"/>
          </a:p>
        </p:txBody>
      </p:sp>
      <p:pic>
        <p:nvPicPr>
          <p:cNvPr id="3" name="Picture 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20058"/>
            <a:ext cx="7803936" cy="565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rot="16200000">
            <a:off x="6298782" y="3535824"/>
            <a:ext cx="4953000"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Cotton/Reniform </a:t>
            </a:r>
            <a:r>
              <a:rPr lang="en-US" sz="2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NemaTode</a:t>
            </a:r>
            <a:endPar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145687939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609398"/>
          </a:xfrm>
        </p:spPr>
        <p:txBody>
          <a:bodyPr/>
          <a:lstStyle/>
          <a:p>
            <a:pPr algn="ctr"/>
            <a:r>
              <a:rPr lang="en-US" sz="4400" dirty="0" smtClean="0"/>
              <a:t>Root Density &amp; Egg Mass Count vs. Depth</a:t>
            </a:r>
            <a:endParaRPr lang="en-US"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23686"/>
            <a:ext cx="7961457" cy="589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6200000">
            <a:off x="6306039" y="3539305"/>
            <a:ext cx="4953000"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Cotton/Reniform </a:t>
            </a:r>
            <a:r>
              <a:rPr lang="en-US" sz="2400"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NemaTode</a:t>
            </a:r>
            <a:endPar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147259172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Sometimes Manual Intervention is Required to Achieve Good Images</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92910" y="1843318"/>
            <a:ext cx="4020763" cy="359164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1995" y="1828800"/>
            <a:ext cx="4203258" cy="3622777"/>
          </a:xfrm>
          <a:prstGeom prst="rect">
            <a:avLst/>
          </a:prstGeom>
        </p:spPr>
      </p:pic>
      <p:sp>
        <p:nvSpPr>
          <p:cNvPr id="10" name="TextBox 9"/>
          <p:cNvSpPr txBox="1"/>
          <p:nvPr/>
        </p:nvSpPr>
        <p:spPr>
          <a:xfrm>
            <a:off x="492909" y="5562600"/>
            <a:ext cx="8282343" cy="584775"/>
          </a:xfrm>
          <a:prstGeom prst="rect">
            <a:avLst/>
          </a:prstGeom>
          <a:noFill/>
        </p:spPr>
        <p:txBody>
          <a:bodyPr wrap="square" rtlCol="0">
            <a:spAutoFit/>
          </a:bodyPr>
          <a:lstStyle/>
          <a:p>
            <a:pPr algn="ctr"/>
            <a:r>
              <a:rPr lang="en-US" sz="3200" dirty="0" smtClean="0"/>
              <a:t>Rolled Washed Roots of Wheat Seedling</a:t>
            </a:r>
            <a:endParaRPr lang="en-US" sz="32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1523410463"/>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Sometimes Manual Intervention is Required to Achieve Good Images</a:t>
            </a:r>
            <a:endParaRPr lang="en-US" dirty="0"/>
          </a:p>
        </p:txBody>
      </p:sp>
      <p:grpSp>
        <p:nvGrpSpPr>
          <p:cNvPr id="3" name="Group 2"/>
          <p:cNvGrpSpPr/>
          <p:nvPr/>
        </p:nvGrpSpPr>
        <p:grpSpPr>
          <a:xfrm>
            <a:off x="381000" y="1676400"/>
            <a:ext cx="8191587" cy="4587133"/>
            <a:chOff x="381000" y="1828800"/>
            <a:chExt cx="8191587" cy="4587133"/>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1000" y="1828800"/>
              <a:ext cx="3305064" cy="3008104"/>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96000" y="1828800"/>
              <a:ext cx="2476587" cy="327840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5200" y="3468002"/>
              <a:ext cx="2737766" cy="2947931"/>
            </a:xfrm>
            <a:prstGeom prst="rect">
              <a:avLst/>
            </a:prstGeom>
          </p:spPr>
        </p:pic>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15571296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8601" y="914400"/>
            <a:ext cx="8719951" cy="5271069"/>
            <a:chOff x="228601" y="914400"/>
            <a:chExt cx="8719951" cy="527106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914400"/>
              <a:ext cx="4147947" cy="465467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5" y="914400"/>
              <a:ext cx="4147947" cy="4654677"/>
            </a:xfrm>
            <a:prstGeom prst="rect">
              <a:avLst/>
            </a:prstGeom>
          </p:spPr>
        </p:pic>
        <p:sp>
          <p:nvSpPr>
            <p:cNvPr id="13" name="TextBox 12"/>
            <p:cNvSpPr txBox="1"/>
            <p:nvPr/>
          </p:nvSpPr>
          <p:spPr>
            <a:xfrm>
              <a:off x="228601" y="5600694"/>
              <a:ext cx="4376533" cy="584775"/>
            </a:xfrm>
            <a:prstGeom prst="rect">
              <a:avLst/>
            </a:prstGeom>
            <a:noFill/>
          </p:spPr>
          <p:txBody>
            <a:bodyPr wrap="square" rtlCol="0">
              <a:spAutoFit/>
            </a:bodyPr>
            <a:lstStyle/>
            <a:p>
              <a:pPr algn="ctr"/>
              <a:r>
                <a:rPr lang="en-US" sz="3200" dirty="0" smtClean="0">
                  <a:solidFill>
                    <a:srgbClr val="FFC000"/>
                  </a:solidFill>
                </a:rPr>
                <a:t>Formulation X</a:t>
              </a:r>
              <a:endParaRPr lang="en-US" sz="3200" dirty="0">
                <a:solidFill>
                  <a:srgbClr val="FFC000"/>
                </a:solidFill>
              </a:endParaRPr>
            </a:p>
          </p:txBody>
        </p:sp>
        <p:sp>
          <p:nvSpPr>
            <p:cNvPr id="14" name="TextBox 13"/>
            <p:cNvSpPr txBox="1"/>
            <p:nvPr/>
          </p:nvSpPr>
          <p:spPr>
            <a:xfrm>
              <a:off x="4572018" y="5558191"/>
              <a:ext cx="4376534" cy="584775"/>
            </a:xfrm>
            <a:prstGeom prst="rect">
              <a:avLst/>
            </a:prstGeom>
            <a:noFill/>
          </p:spPr>
          <p:txBody>
            <a:bodyPr wrap="square" rtlCol="0">
              <a:spAutoFit/>
            </a:bodyPr>
            <a:lstStyle/>
            <a:p>
              <a:pPr algn="ctr"/>
              <a:r>
                <a:rPr lang="en-US" sz="3200" dirty="0" smtClean="0">
                  <a:solidFill>
                    <a:srgbClr val="FFC000"/>
                  </a:solidFill>
                </a:rPr>
                <a:t>Formulation Y</a:t>
              </a:r>
              <a:endParaRPr lang="en-US" sz="3200" dirty="0">
                <a:solidFill>
                  <a:srgbClr val="FFC000"/>
                </a:solidFill>
              </a:endParaRPr>
            </a:p>
          </p:txBody>
        </p:sp>
      </p:grpSp>
      <p:sp>
        <p:nvSpPr>
          <p:cNvPr id="2" name="Title 1"/>
          <p:cNvSpPr>
            <a:spLocks noGrp="1"/>
          </p:cNvSpPr>
          <p:nvPr>
            <p:ph type="title"/>
          </p:nvPr>
        </p:nvSpPr>
        <p:spPr>
          <a:xfrm>
            <a:off x="0" y="230188"/>
            <a:ext cx="9144000" cy="664797"/>
          </a:xfrm>
        </p:spPr>
        <p:txBody>
          <a:bodyPr/>
          <a:lstStyle/>
          <a:p>
            <a:pPr algn="ctr"/>
            <a:r>
              <a:rPr lang="en-US" dirty="0" smtClean="0"/>
              <a:t>Effect of </a:t>
            </a:r>
            <a:r>
              <a:rPr lang="en-US" dirty="0" err="1" smtClean="0"/>
              <a:t>Microbials</a:t>
            </a:r>
            <a:r>
              <a:rPr lang="en-US" dirty="0" smtClean="0"/>
              <a:t> on Wheat Seedlings</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1414196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28601" y="914400"/>
            <a:ext cx="8719951" cy="5271069"/>
            <a:chOff x="228601" y="914400"/>
            <a:chExt cx="8719951" cy="5271069"/>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1" y="914400"/>
              <a:ext cx="4147947" cy="465467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5" y="914400"/>
              <a:ext cx="4147947" cy="4654677"/>
            </a:xfrm>
            <a:prstGeom prst="rect">
              <a:avLst/>
            </a:prstGeom>
          </p:spPr>
        </p:pic>
        <p:sp>
          <p:nvSpPr>
            <p:cNvPr id="13" name="TextBox 12"/>
            <p:cNvSpPr txBox="1"/>
            <p:nvPr/>
          </p:nvSpPr>
          <p:spPr>
            <a:xfrm>
              <a:off x="228601" y="5600694"/>
              <a:ext cx="4376533" cy="584775"/>
            </a:xfrm>
            <a:prstGeom prst="rect">
              <a:avLst/>
            </a:prstGeom>
            <a:noFill/>
          </p:spPr>
          <p:txBody>
            <a:bodyPr wrap="square" rtlCol="0">
              <a:spAutoFit/>
            </a:bodyPr>
            <a:lstStyle/>
            <a:p>
              <a:pPr algn="ctr"/>
              <a:r>
                <a:rPr lang="en-US" sz="3200" dirty="0" smtClean="0">
                  <a:solidFill>
                    <a:srgbClr val="FFC000"/>
                  </a:solidFill>
                </a:rPr>
                <a:t>Formulation X</a:t>
              </a:r>
              <a:endParaRPr lang="en-US" sz="3200" dirty="0">
                <a:solidFill>
                  <a:srgbClr val="FFC000"/>
                </a:solidFill>
              </a:endParaRPr>
            </a:p>
          </p:txBody>
        </p:sp>
        <p:sp>
          <p:nvSpPr>
            <p:cNvPr id="14" name="TextBox 13"/>
            <p:cNvSpPr txBox="1"/>
            <p:nvPr/>
          </p:nvSpPr>
          <p:spPr>
            <a:xfrm>
              <a:off x="4572018" y="5558191"/>
              <a:ext cx="4376534" cy="584775"/>
            </a:xfrm>
            <a:prstGeom prst="rect">
              <a:avLst/>
            </a:prstGeom>
            <a:noFill/>
          </p:spPr>
          <p:txBody>
            <a:bodyPr wrap="square" rtlCol="0">
              <a:spAutoFit/>
            </a:bodyPr>
            <a:lstStyle/>
            <a:p>
              <a:pPr algn="ctr"/>
              <a:r>
                <a:rPr lang="en-US" sz="3200" dirty="0" smtClean="0">
                  <a:solidFill>
                    <a:srgbClr val="FFC000"/>
                  </a:solidFill>
                </a:rPr>
                <a:t>Formulation Y</a:t>
              </a:r>
              <a:endParaRPr lang="en-US" sz="3200" dirty="0">
                <a:solidFill>
                  <a:srgbClr val="FFC000"/>
                </a:solidFill>
              </a:endParaRPr>
            </a:p>
          </p:txBody>
        </p:sp>
      </p:gr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88" y="914400"/>
            <a:ext cx="8440278" cy="5222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230188"/>
            <a:ext cx="9144000" cy="664797"/>
          </a:xfrm>
        </p:spPr>
        <p:txBody>
          <a:bodyPr/>
          <a:lstStyle/>
          <a:p>
            <a:pPr algn="ctr"/>
            <a:r>
              <a:rPr lang="en-US" dirty="0" smtClean="0"/>
              <a:t>Effect of </a:t>
            </a:r>
            <a:r>
              <a:rPr lang="en-US" dirty="0" err="1" smtClean="0"/>
              <a:t>Microbials</a:t>
            </a:r>
            <a:r>
              <a:rPr lang="en-US" dirty="0" smtClean="0"/>
              <a:t> on Wheat Seedlings</a:t>
            </a:r>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36272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4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1329595"/>
          </a:xfrm>
        </p:spPr>
        <p:txBody>
          <a:bodyPr/>
          <a:lstStyle/>
          <a:p>
            <a:pPr algn="ctr"/>
            <a:r>
              <a:rPr lang="en-US" dirty="0" smtClean="0"/>
              <a:t>Soft-tissue </a:t>
            </a:r>
            <a:r>
              <a:rPr lang="en-US" dirty="0"/>
              <a:t>X-ray Imaging </a:t>
            </a:r>
            <a:r>
              <a:rPr lang="en-US" dirty="0" smtClean="0"/>
              <a:t>Used </a:t>
            </a:r>
            <a:r>
              <a:rPr lang="en-US" dirty="0"/>
              <a:t>to </a:t>
            </a:r>
            <a:r>
              <a:rPr lang="en-US" dirty="0" smtClean="0"/>
              <a:t>Compare </a:t>
            </a:r>
            <a:r>
              <a:rPr lang="en-US" dirty="0"/>
              <a:t>Root </a:t>
            </a:r>
            <a:r>
              <a:rPr lang="en-US" dirty="0" smtClean="0"/>
              <a:t>Development </a:t>
            </a:r>
            <a:r>
              <a:rPr lang="en-US" dirty="0"/>
              <a:t>Over </a:t>
            </a:r>
            <a:r>
              <a:rPr lang="en-US" dirty="0" smtClean="0"/>
              <a:t>Time</a:t>
            </a:r>
            <a:endParaRPr lang="en-US" dirty="0"/>
          </a:p>
        </p:txBody>
      </p:sp>
      <p:pic>
        <p:nvPicPr>
          <p:cNvPr id="4" name="CombinedCroppe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4701" y="1524001"/>
            <a:ext cx="7716327" cy="461950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
        <p:nvSpPr>
          <p:cNvPr id="3" name="TextBox 2"/>
          <p:cNvSpPr txBox="1"/>
          <p:nvPr/>
        </p:nvSpPr>
        <p:spPr>
          <a:xfrm rot="16200000">
            <a:off x="-1896488" y="3602923"/>
            <a:ext cx="4619508" cy="461665"/>
          </a:xfrm>
          <a:prstGeom prst="rect">
            <a:avLst/>
          </a:prstGeom>
          <a:solidFill>
            <a:schemeClr val="accent1">
              <a:lumMod val="50000"/>
            </a:schemeClr>
          </a:solidFill>
        </p:spPr>
        <p:txBody>
          <a:bodyPr wrap="square" rtlCol="0">
            <a:spAutoFit/>
          </a:bodyPr>
          <a:lstStyle/>
          <a:p>
            <a:r>
              <a:rPr lang="en-US" sz="2400" b="1" dirty="0" smtClean="0"/>
              <a:t>     Untreated                 Treated</a:t>
            </a:r>
            <a:endParaRPr lang="en-US" sz="2400" b="1" dirty="0"/>
          </a:p>
        </p:txBody>
      </p:sp>
      <p:sp>
        <p:nvSpPr>
          <p:cNvPr id="6" name="TextBox 5"/>
          <p:cNvSpPr txBox="1"/>
          <p:nvPr/>
        </p:nvSpPr>
        <p:spPr>
          <a:xfrm>
            <a:off x="1219200" y="6324600"/>
            <a:ext cx="1905000" cy="369332"/>
          </a:xfrm>
          <a:prstGeom prst="rect">
            <a:avLst/>
          </a:prstGeom>
          <a:noFill/>
        </p:spPr>
        <p:txBody>
          <a:bodyPr wrap="square" rtlCol="0">
            <a:spAutoFit/>
          </a:bodyPr>
          <a:lstStyle/>
          <a:p>
            <a:pPr algn="ctr"/>
            <a:r>
              <a:rPr lang="en-US" b="1" dirty="0" smtClean="0"/>
              <a:t>Video</a:t>
            </a:r>
            <a:endParaRPr lang="en-US" b="1" dirty="0"/>
          </a:p>
        </p:txBody>
      </p:sp>
    </p:spTree>
    <p:extLst>
      <p:ext uri="{BB962C8B-B14F-4D97-AF65-F5344CB8AC3E}">
        <p14:creationId xmlns:p14="http://schemas.microsoft.com/office/powerpoint/2010/main" val="264116157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11969" y="1533528"/>
            <a:ext cx="7552136" cy="5080115"/>
            <a:chOff x="511969" y="1533528"/>
            <a:chExt cx="7552136" cy="5080115"/>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969" y="1533528"/>
              <a:ext cx="7552136" cy="508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6233094"/>
              <a:ext cx="4546800" cy="369332"/>
            </a:xfrm>
            <a:prstGeom prst="rect">
              <a:avLst/>
            </a:prstGeom>
            <a:solidFill>
              <a:schemeClr val="tx2">
                <a:lumMod val="10000"/>
              </a:schemeClr>
            </a:solidFill>
          </p:spPr>
          <p:txBody>
            <a:bodyPr wrap="square" rtlCol="0">
              <a:spAutoFit/>
            </a:bodyPr>
            <a:lstStyle/>
            <a:p>
              <a:r>
                <a:rPr lang="en-US" dirty="0" smtClean="0"/>
                <a:t>   Week 3         Week 4         Week 5        Week 6</a:t>
              </a:r>
              <a:endParaRPr lang="en-US" dirty="0"/>
            </a:p>
          </p:txBody>
        </p:sp>
      </p:grpSp>
      <p:sp>
        <p:nvSpPr>
          <p:cNvPr id="2" name="Title 1"/>
          <p:cNvSpPr>
            <a:spLocks noGrp="1"/>
          </p:cNvSpPr>
          <p:nvPr>
            <p:ph type="title"/>
          </p:nvPr>
        </p:nvSpPr>
        <p:spPr>
          <a:xfrm>
            <a:off x="0" y="230188"/>
            <a:ext cx="9144000" cy="1329595"/>
          </a:xfrm>
        </p:spPr>
        <p:txBody>
          <a:bodyPr/>
          <a:lstStyle/>
          <a:p>
            <a:pPr algn="ctr"/>
            <a:r>
              <a:rPr lang="en-US" dirty="0" smtClean="0"/>
              <a:t>Quantification From  </a:t>
            </a:r>
            <a:r>
              <a:rPr lang="en-US" dirty="0"/>
              <a:t>X-ray </a:t>
            </a:r>
            <a:r>
              <a:rPr lang="en-US" dirty="0" smtClean="0"/>
              <a:t>Images </a:t>
            </a:r>
            <a:r>
              <a:rPr lang="en-US" dirty="0"/>
              <a:t>to Study Root </a:t>
            </a:r>
            <a:r>
              <a:rPr lang="en-US" dirty="0" smtClean="0"/>
              <a:t>Development </a:t>
            </a:r>
            <a:r>
              <a:rPr lang="en-US" dirty="0"/>
              <a:t>Over </a:t>
            </a:r>
            <a:r>
              <a:rPr lang="en-US" dirty="0" smtClean="0"/>
              <a:t>Time</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265819070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230188"/>
            <a:ext cx="8382000" cy="1329595"/>
          </a:xfrm>
        </p:spPr>
        <p:txBody>
          <a:bodyPr/>
          <a:lstStyle/>
          <a:p>
            <a:pPr algn="ctr"/>
            <a:r>
              <a:rPr lang="en-US" dirty="0" smtClean="0"/>
              <a:t>Our Growth Media Is Inert And Falls Away Nicely From Roots </a:t>
            </a:r>
            <a:endParaRPr lang="en-US" dirty="0"/>
          </a:p>
        </p:txBody>
      </p:sp>
      <p:sp>
        <p:nvSpPr>
          <p:cNvPr id="7" name="Text Placeholder 6"/>
          <p:cNvSpPr>
            <a:spLocks noGrp="1"/>
          </p:cNvSpPr>
          <p:nvPr>
            <p:ph type="body" sz="quarter" idx="10"/>
          </p:nvPr>
        </p:nvSpPr>
        <p:spPr>
          <a:xfrm>
            <a:off x="381000" y="1600200"/>
            <a:ext cx="8382000" cy="1969770"/>
          </a:xfrm>
        </p:spPr>
        <p:txBody>
          <a:bodyPr/>
          <a:lstStyle/>
          <a:p>
            <a:r>
              <a:rPr lang="en-US" dirty="0" smtClean="0"/>
              <a:t>Preserves more fine roots for sampling</a:t>
            </a:r>
          </a:p>
          <a:p>
            <a:r>
              <a:rPr lang="en-US" dirty="0" smtClean="0"/>
              <a:t>Preserves access to clean root tissue for gene expression analysis.</a:t>
            </a:r>
          </a:p>
          <a:p>
            <a:r>
              <a:rPr lang="en-US" dirty="0" smtClean="0"/>
              <a:t>Access to root </a:t>
            </a:r>
            <a:r>
              <a:rPr lang="en-US" dirty="0"/>
              <a:t>e</a:t>
            </a:r>
            <a:r>
              <a:rPr lang="en-US" dirty="0" smtClean="0"/>
              <a:t>xudate sampling.</a:t>
            </a:r>
            <a:endParaRPr lang="en-US" dirty="0"/>
          </a:p>
        </p:txBody>
      </p:sp>
      <p:pic>
        <p:nvPicPr>
          <p:cNvPr id="8" name="Corn-Rootworm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76624" y="3759105"/>
            <a:ext cx="2300609" cy="2300609"/>
          </a:xfrm>
          <a:prstGeom prst="rect">
            <a:avLst/>
          </a:prstGeom>
        </p:spPr>
      </p:pic>
      <p:sp>
        <p:nvSpPr>
          <p:cNvPr id="6" name="TextBox 5"/>
          <p:cNvSpPr txBox="1"/>
          <p:nvPr/>
        </p:nvSpPr>
        <p:spPr>
          <a:xfrm>
            <a:off x="6248400" y="4724743"/>
            <a:ext cx="1905000" cy="369332"/>
          </a:xfrm>
          <a:prstGeom prst="rect">
            <a:avLst/>
          </a:prstGeom>
          <a:noFill/>
        </p:spPr>
        <p:txBody>
          <a:bodyPr wrap="square" rtlCol="0">
            <a:spAutoFit/>
          </a:bodyPr>
          <a:lstStyle/>
          <a:p>
            <a:pPr algn="ctr"/>
            <a:r>
              <a:rPr lang="en-US" b="1" dirty="0" smtClean="0"/>
              <a:t>Video</a:t>
            </a:r>
            <a:endParaRPr lang="en-US" b="1" dirty="0"/>
          </a:p>
        </p:txBody>
      </p:sp>
    </p:spTree>
    <p:extLst>
      <p:ext uri="{BB962C8B-B14F-4D97-AF65-F5344CB8AC3E}">
        <p14:creationId xmlns:p14="http://schemas.microsoft.com/office/powerpoint/2010/main" val="1954299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 y="838201"/>
            <a:ext cx="3287423" cy="2506956"/>
          </a:xfrm>
          <a:prstGeom prst="rect">
            <a:avLst/>
          </a:prstGeom>
        </p:spPr>
      </p:pic>
      <p:pic>
        <p:nvPicPr>
          <p:cNvPr id="7" name="Picture 6"/>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46670" y="3581400"/>
            <a:ext cx="4425330" cy="2907552"/>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3583" y="629592"/>
            <a:ext cx="3492396" cy="344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About Us</a:t>
            </a:r>
            <a:endParaRPr lang="en-US"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254" y="3200400"/>
            <a:ext cx="2499154" cy="25540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4210050"/>
            <a:ext cx="1529970" cy="204808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grpSp>
        <p:nvGrpSpPr>
          <p:cNvPr id="3" name="Group 2"/>
          <p:cNvGrpSpPr/>
          <p:nvPr/>
        </p:nvGrpSpPr>
        <p:grpSpPr>
          <a:xfrm>
            <a:off x="5696856" y="228600"/>
            <a:ext cx="3340608" cy="2923556"/>
            <a:chOff x="5696856" y="228600"/>
            <a:chExt cx="3340608" cy="2923556"/>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6856" y="228600"/>
              <a:ext cx="3340608" cy="2554224"/>
            </a:xfrm>
            <a:prstGeom prst="rect">
              <a:avLst/>
            </a:prstGeom>
          </p:spPr>
        </p:pic>
        <p:sp>
          <p:nvSpPr>
            <p:cNvPr id="2" name="TextBox 1"/>
            <p:cNvSpPr txBox="1"/>
            <p:nvPr/>
          </p:nvSpPr>
          <p:spPr>
            <a:xfrm>
              <a:off x="5696856" y="2782824"/>
              <a:ext cx="3340608" cy="369332"/>
            </a:xfrm>
            <a:prstGeom prst="rect">
              <a:avLst/>
            </a:prstGeom>
            <a:solidFill>
              <a:schemeClr val="tx1"/>
            </a:solidFill>
          </p:spPr>
          <p:txBody>
            <a:bodyPr wrap="square" rtlCol="0">
              <a:spAutoFit/>
            </a:bodyPr>
            <a:lstStyle/>
            <a:p>
              <a:pPr algn="ctr"/>
              <a:r>
                <a:rPr lang="en-US" b="1" dirty="0" smtClean="0">
                  <a:solidFill>
                    <a:sysClr val="windowText" lastClr="000000"/>
                  </a:solidFill>
                </a:rPr>
                <a:t>Root Lab</a:t>
              </a:r>
              <a:endParaRPr lang="en-US" b="1" dirty="0">
                <a:solidFill>
                  <a:sysClr val="windowText" lastClr="000000"/>
                </a:solidFill>
              </a:endParaRPr>
            </a:p>
          </p:txBody>
        </p:sp>
      </p:grpSp>
    </p:spTree>
    <p:extLst>
      <p:ext uri="{BB962C8B-B14F-4D97-AF65-F5344CB8AC3E}">
        <p14:creationId xmlns:p14="http://schemas.microsoft.com/office/powerpoint/2010/main" val="2312316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p:tgtEl>
                                          <p:spTgt spid="7"/>
                                        </p:tgtEl>
                                      </p:cBhvr>
                                    </p:animEffect>
                                    <p:anim calcmode="lin" valueType="num">
                                      <p:cBhvr>
                                        <p:cTn id="16" dur="800" fill="hold"/>
                                        <p:tgtEl>
                                          <p:spTgt spid="7"/>
                                        </p:tgtEl>
                                        <p:attrNameLst>
                                          <p:attrName>ppt_x</p:attrName>
                                        </p:attrNameLst>
                                      </p:cBhvr>
                                      <p:tavLst>
                                        <p:tav tm="0">
                                          <p:val>
                                            <p:strVal val="#ppt_x"/>
                                          </p:val>
                                        </p:tav>
                                        <p:tav tm="100000">
                                          <p:val>
                                            <p:strVal val="#ppt_x"/>
                                          </p:val>
                                        </p:tav>
                                      </p:tavLst>
                                    </p:anim>
                                    <p:anim calcmode="lin" valueType="num">
                                      <p:cBhvr>
                                        <p:cTn id="17" dur="8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6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400" fill="hold"/>
                                        <p:tgtEl>
                                          <p:spTgt spid="14"/>
                                        </p:tgtEl>
                                        <p:attrNameLst>
                                          <p:attrName>ppt_w</p:attrName>
                                        </p:attrNameLst>
                                      </p:cBhvr>
                                      <p:tavLst>
                                        <p:tav tm="0">
                                          <p:val>
                                            <p:fltVal val="0"/>
                                          </p:val>
                                        </p:tav>
                                        <p:tav tm="100000">
                                          <p:val>
                                            <p:strVal val="#ppt_w"/>
                                          </p:val>
                                        </p:tav>
                                      </p:tavLst>
                                    </p:anim>
                                    <p:anim calcmode="lin" valueType="num">
                                      <p:cBhvr>
                                        <p:cTn id="28" dur="1400" fill="hold"/>
                                        <p:tgtEl>
                                          <p:spTgt spid="14"/>
                                        </p:tgtEl>
                                        <p:attrNameLst>
                                          <p:attrName>ppt_h</p:attrName>
                                        </p:attrNameLst>
                                      </p:cBhvr>
                                      <p:tavLst>
                                        <p:tav tm="0">
                                          <p:val>
                                            <p:fltVal val="0"/>
                                          </p:val>
                                        </p:tav>
                                        <p:tav tm="100000">
                                          <p:val>
                                            <p:strVal val="#ppt_h"/>
                                          </p:val>
                                        </p:tav>
                                      </p:tavLst>
                                    </p:anim>
                                    <p:animEffect transition="in" filter="fade">
                                      <p:cBhvr>
                                        <p:cTn id="29" dur="14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6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500"/>
                                        <p:tgtEl>
                                          <p:spTgt spid="12"/>
                                        </p:tgtEl>
                                      </p:cBhvr>
                                    </p:animEffect>
                                    <p:anim calcmode="lin" valueType="num">
                                      <p:cBhvr>
                                        <p:cTn id="40" dur="1500" fill="hold"/>
                                        <p:tgtEl>
                                          <p:spTgt spid="12"/>
                                        </p:tgtEl>
                                        <p:attrNameLst>
                                          <p:attrName>ppt_x</p:attrName>
                                        </p:attrNameLst>
                                      </p:cBhvr>
                                      <p:tavLst>
                                        <p:tav tm="0">
                                          <p:val>
                                            <p:strVal val="#ppt_x"/>
                                          </p:val>
                                        </p:tav>
                                        <p:tav tm="100000">
                                          <p:val>
                                            <p:strVal val="#ppt_x"/>
                                          </p:val>
                                        </p:tav>
                                      </p:tavLst>
                                    </p:anim>
                                    <p:anim calcmode="lin" valueType="num">
                                      <p:cBhvr>
                                        <p:cTn id="41" dur="1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Soft-tissue X-ray Imaging is a Versatile Tool for Plant Root Studies</a:t>
            </a:r>
            <a:endParaRPr lang="en-US" dirty="0"/>
          </a:p>
        </p:txBody>
      </p:sp>
      <p:sp>
        <p:nvSpPr>
          <p:cNvPr id="6" name="Text Placeholder 5"/>
          <p:cNvSpPr>
            <a:spLocks noGrp="1"/>
          </p:cNvSpPr>
          <p:nvPr>
            <p:ph type="body" sz="quarter" idx="10"/>
          </p:nvPr>
        </p:nvSpPr>
        <p:spPr>
          <a:xfrm>
            <a:off x="304800" y="1676400"/>
            <a:ext cx="8382000" cy="5386090"/>
          </a:xfrm>
        </p:spPr>
        <p:txBody>
          <a:bodyPr/>
          <a:lstStyle/>
          <a:p>
            <a:r>
              <a:rPr lang="en-US" dirty="0" smtClean="0"/>
              <a:t>It is being used to compare:</a:t>
            </a:r>
          </a:p>
          <a:p>
            <a:pPr lvl="1"/>
            <a:r>
              <a:rPr lang="en-US" dirty="0" smtClean="0">
                <a:solidFill>
                  <a:schemeClr val="accent1">
                    <a:lumMod val="40000"/>
                    <a:lumOff val="60000"/>
                  </a:schemeClr>
                </a:solidFill>
              </a:rPr>
              <a:t>High performance germplasm</a:t>
            </a:r>
          </a:p>
          <a:p>
            <a:pPr lvl="1"/>
            <a:r>
              <a:rPr lang="en-US" dirty="0" smtClean="0">
                <a:solidFill>
                  <a:schemeClr val="accent1">
                    <a:lumMod val="40000"/>
                    <a:lumOff val="60000"/>
                  </a:schemeClr>
                </a:solidFill>
              </a:rPr>
              <a:t>Seed treatments</a:t>
            </a:r>
          </a:p>
          <a:p>
            <a:pPr lvl="1"/>
            <a:r>
              <a:rPr lang="en-US" dirty="0" smtClean="0">
                <a:solidFill>
                  <a:schemeClr val="accent1">
                    <a:lumMod val="40000"/>
                    <a:lumOff val="60000"/>
                  </a:schemeClr>
                </a:solidFill>
              </a:rPr>
              <a:t>Effects of microbial communities</a:t>
            </a:r>
          </a:p>
          <a:p>
            <a:pPr lvl="1"/>
            <a:r>
              <a:rPr lang="en-US" dirty="0" smtClean="0">
                <a:solidFill>
                  <a:schemeClr val="accent1">
                    <a:lumMod val="40000"/>
                    <a:lumOff val="60000"/>
                  </a:schemeClr>
                </a:solidFill>
              </a:rPr>
              <a:t>Tillage impacts</a:t>
            </a:r>
          </a:p>
          <a:p>
            <a:pPr lvl="1"/>
            <a:r>
              <a:rPr lang="en-US" dirty="0" smtClean="0">
                <a:solidFill>
                  <a:schemeClr val="accent1">
                    <a:lumMod val="40000"/>
                    <a:lumOff val="60000"/>
                  </a:schemeClr>
                </a:solidFill>
              </a:rPr>
              <a:t>Nematode resistance</a:t>
            </a:r>
          </a:p>
          <a:p>
            <a:pPr lvl="1"/>
            <a:r>
              <a:rPr lang="en-US" dirty="0" smtClean="0">
                <a:solidFill>
                  <a:schemeClr val="accent1">
                    <a:lumMod val="40000"/>
                    <a:lumOff val="60000"/>
                  </a:schemeClr>
                </a:solidFill>
              </a:rPr>
              <a:t>Insect resistance</a:t>
            </a:r>
          </a:p>
          <a:p>
            <a:pPr lvl="1"/>
            <a:r>
              <a:rPr lang="en-US" dirty="0" smtClean="0">
                <a:solidFill>
                  <a:schemeClr val="accent1">
                    <a:lumMod val="40000"/>
                    <a:lumOff val="60000"/>
                  </a:schemeClr>
                </a:solidFill>
              </a:rPr>
              <a:t>Genetic transformations</a:t>
            </a:r>
          </a:p>
          <a:p>
            <a:r>
              <a:rPr lang="en-US" dirty="0" smtClean="0"/>
              <a:t>Let’s put it to use in your research!</a:t>
            </a:r>
          </a:p>
          <a:p>
            <a:endParaRPr lang="en-US" dirty="0" smtClean="0"/>
          </a:p>
          <a:p>
            <a:endParaRPr lang="en-US" dirty="0"/>
          </a:p>
        </p:txBody>
      </p:sp>
    </p:spTree>
    <p:extLst>
      <p:ext uri="{BB962C8B-B14F-4D97-AF65-F5344CB8AC3E}">
        <p14:creationId xmlns:p14="http://schemas.microsoft.com/office/powerpoint/2010/main" val="308806493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 y="838201"/>
            <a:ext cx="3287423" cy="2506956"/>
          </a:xfrm>
          <a:prstGeom prst="rect">
            <a:avLst/>
          </a:prstGeom>
        </p:spPr>
      </p:pic>
      <p:pic>
        <p:nvPicPr>
          <p:cNvPr id="7" name="Picture 6"/>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46670" y="3581400"/>
            <a:ext cx="4425330" cy="2907552"/>
          </a:xfrm>
          <a:prstGeom prst="rect">
            <a:avLst/>
          </a:prstGeom>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3583" y="629592"/>
            <a:ext cx="3492396" cy="344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About Us</a:t>
            </a:r>
            <a:endParaRPr lang="en-US" dirty="0"/>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254" y="3200400"/>
            <a:ext cx="2499154" cy="2554013"/>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00" y="4210050"/>
            <a:ext cx="1529970" cy="204808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grpSp>
        <p:nvGrpSpPr>
          <p:cNvPr id="3" name="Group 2"/>
          <p:cNvGrpSpPr/>
          <p:nvPr/>
        </p:nvGrpSpPr>
        <p:grpSpPr>
          <a:xfrm>
            <a:off x="5696856" y="228600"/>
            <a:ext cx="3340608" cy="2923556"/>
            <a:chOff x="5696856" y="228600"/>
            <a:chExt cx="3340608" cy="2923556"/>
          </a:xfrm>
        </p:grpSpPr>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96856" y="228600"/>
              <a:ext cx="3340608" cy="2554224"/>
            </a:xfrm>
            <a:prstGeom prst="rect">
              <a:avLst/>
            </a:prstGeom>
          </p:spPr>
        </p:pic>
        <p:sp>
          <p:nvSpPr>
            <p:cNvPr id="2" name="TextBox 1"/>
            <p:cNvSpPr txBox="1"/>
            <p:nvPr/>
          </p:nvSpPr>
          <p:spPr>
            <a:xfrm>
              <a:off x="5696856" y="2782824"/>
              <a:ext cx="3340608" cy="369332"/>
            </a:xfrm>
            <a:prstGeom prst="rect">
              <a:avLst/>
            </a:prstGeom>
            <a:solidFill>
              <a:schemeClr val="tx1"/>
            </a:solidFill>
          </p:spPr>
          <p:txBody>
            <a:bodyPr wrap="square" rtlCol="0">
              <a:spAutoFit/>
            </a:bodyPr>
            <a:lstStyle/>
            <a:p>
              <a:pPr algn="ctr"/>
              <a:r>
                <a:rPr lang="en-US" b="1" dirty="0" smtClean="0">
                  <a:solidFill>
                    <a:sysClr val="windowText" lastClr="000000"/>
                  </a:solidFill>
                </a:rPr>
                <a:t>Root Lab</a:t>
              </a:r>
              <a:endParaRPr lang="en-US" b="1" dirty="0">
                <a:solidFill>
                  <a:sysClr val="windowText" lastClr="000000"/>
                </a:solidFill>
              </a:endParaRPr>
            </a:p>
          </p:txBody>
        </p:sp>
      </p:grpSp>
      <p:sp>
        <p:nvSpPr>
          <p:cNvPr id="4" name="TextBox 3"/>
          <p:cNvSpPr txBox="1"/>
          <p:nvPr/>
        </p:nvSpPr>
        <p:spPr>
          <a:xfrm>
            <a:off x="146670" y="2245532"/>
            <a:ext cx="8832738" cy="2308324"/>
          </a:xfrm>
          <a:prstGeom prst="rect">
            <a:avLst/>
          </a:prstGeom>
          <a:solidFill>
            <a:schemeClr val="tx2"/>
          </a:solidFill>
        </p:spPr>
        <p:txBody>
          <a:bodyPr wrap="square" rtlCol="0">
            <a:spAutoFit/>
          </a:bodyPr>
          <a:lstStyle/>
          <a:p>
            <a:pPr algn="ctr"/>
            <a:r>
              <a:rPr lang="en-US" sz="4800" i="1" dirty="0" smtClean="0">
                <a:solidFill>
                  <a:srgbClr val="165829"/>
                </a:solidFill>
              </a:rPr>
              <a:t>We focus on problems whose solutions are worth tens to hundreds of millions of dollars. </a:t>
            </a:r>
            <a:endParaRPr lang="en-US" sz="4800" i="1" dirty="0">
              <a:solidFill>
                <a:srgbClr val="165829"/>
              </a:solidFill>
            </a:endParaRPr>
          </a:p>
        </p:txBody>
      </p:sp>
    </p:spTree>
    <p:extLst>
      <p:ext uri="{BB962C8B-B14F-4D97-AF65-F5344CB8AC3E}">
        <p14:creationId xmlns:p14="http://schemas.microsoft.com/office/powerpoint/2010/main" val="4944449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9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800"/>
                                        <p:tgtEl>
                                          <p:spTgt spid="7"/>
                                        </p:tgtEl>
                                      </p:cBhvr>
                                    </p:animEffect>
                                    <p:anim calcmode="lin" valueType="num">
                                      <p:cBhvr>
                                        <p:cTn id="16" dur="800" fill="hold"/>
                                        <p:tgtEl>
                                          <p:spTgt spid="7"/>
                                        </p:tgtEl>
                                        <p:attrNameLst>
                                          <p:attrName>ppt_x</p:attrName>
                                        </p:attrNameLst>
                                      </p:cBhvr>
                                      <p:tavLst>
                                        <p:tav tm="0">
                                          <p:val>
                                            <p:strVal val="#ppt_x"/>
                                          </p:val>
                                        </p:tav>
                                        <p:tav tm="100000">
                                          <p:val>
                                            <p:strVal val="#ppt_x"/>
                                          </p:val>
                                        </p:tav>
                                      </p:tavLst>
                                    </p:anim>
                                    <p:anim calcmode="lin" valueType="num">
                                      <p:cBhvr>
                                        <p:cTn id="17" dur="8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6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400" fill="hold"/>
                                        <p:tgtEl>
                                          <p:spTgt spid="14"/>
                                        </p:tgtEl>
                                        <p:attrNameLst>
                                          <p:attrName>ppt_w</p:attrName>
                                        </p:attrNameLst>
                                      </p:cBhvr>
                                      <p:tavLst>
                                        <p:tav tm="0">
                                          <p:val>
                                            <p:fltVal val="0"/>
                                          </p:val>
                                        </p:tav>
                                        <p:tav tm="100000">
                                          <p:val>
                                            <p:strVal val="#ppt_w"/>
                                          </p:val>
                                        </p:tav>
                                      </p:tavLst>
                                    </p:anim>
                                    <p:anim calcmode="lin" valueType="num">
                                      <p:cBhvr>
                                        <p:cTn id="28" dur="1400" fill="hold"/>
                                        <p:tgtEl>
                                          <p:spTgt spid="14"/>
                                        </p:tgtEl>
                                        <p:attrNameLst>
                                          <p:attrName>ppt_h</p:attrName>
                                        </p:attrNameLst>
                                      </p:cBhvr>
                                      <p:tavLst>
                                        <p:tav tm="0">
                                          <p:val>
                                            <p:fltVal val="0"/>
                                          </p:val>
                                        </p:tav>
                                        <p:tav tm="100000">
                                          <p:val>
                                            <p:strVal val="#ppt_h"/>
                                          </p:val>
                                        </p:tav>
                                      </p:tavLst>
                                    </p:anim>
                                    <p:animEffect transition="in" filter="fade">
                                      <p:cBhvr>
                                        <p:cTn id="29" dur="14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6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500"/>
                                        <p:tgtEl>
                                          <p:spTgt spid="12"/>
                                        </p:tgtEl>
                                      </p:cBhvr>
                                    </p:animEffect>
                                    <p:anim calcmode="lin" valueType="num">
                                      <p:cBhvr>
                                        <p:cTn id="40" dur="1500" fill="hold"/>
                                        <p:tgtEl>
                                          <p:spTgt spid="12"/>
                                        </p:tgtEl>
                                        <p:attrNameLst>
                                          <p:attrName>ppt_x</p:attrName>
                                        </p:attrNameLst>
                                      </p:cBhvr>
                                      <p:tavLst>
                                        <p:tav tm="0">
                                          <p:val>
                                            <p:strVal val="#ppt_x"/>
                                          </p:val>
                                        </p:tav>
                                        <p:tav tm="100000">
                                          <p:val>
                                            <p:strVal val="#ppt_x"/>
                                          </p:val>
                                        </p:tav>
                                      </p:tavLst>
                                    </p:anim>
                                    <p:anim calcmode="lin" valueType="num">
                                      <p:cBhvr>
                                        <p:cTn id="41" dur="1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0188"/>
            <a:ext cx="9144000" cy="664797"/>
          </a:xfrm>
        </p:spPr>
        <p:txBody>
          <a:bodyPr/>
          <a:lstStyle/>
          <a:p>
            <a:pPr algn="ctr"/>
            <a:r>
              <a:rPr lang="en-US" dirty="0" smtClean="0"/>
              <a:t>What is Soft-tissue X-ray Imaging?</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7110"/>
          <a:stretch/>
        </p:blipFill>
        <p:spPr>
          <a:xfrm>
            <a:off x="4690423" y="3276599"/>
            <a:ext cx="1967675" cy="324385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grpSp>
        <p:nvGrpSpPr>
          <p:cNvPr id="8" name="Group 7"/>
          <p:cNvGrpSpPr/>
          <p:nvPr/>
        </p:nvGrpSpPr>
        <p:grpSpPr>
          <a:xfrm>
            <a:off x="533408" y="1114426"/>
            <a:ext cx="5181592" cy="1967389"/>
            <a:chOff x="533408" y="1114426"/>
            <a:chExt cx="5181592" cy="1967389"/>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8" y="1114426"/>
              <a:ext cx="3076575" cy="1967389"/>
            </a:xfrm>
            <a:prstGeom prst="rect">
              <a:avLst/>
            </a:prstGeom>
          </p:spPr>
        </p:pic>
        <p:sp>
          <p:nvSpPr>
            <p:cNvPr id="7" name="TextBox 6"/>
            <p:cNvSpPr txBox="1"/>
            <p:nvPr/>
          </p:nvSpPr>
          <p:spPr>
            <a:xfrm>
              <a:off x="3810000" y="1114426"/>
              <a:ext cx="1905000" cy="646331"/>
            </a:xfrm>
            <a:prstGeom prst="rect">
              <a:avLst/>
            </a:prstGeom>
            <a:noFill/>
          </p:spPr>
          <p:txBody>
            <a:bodyPr wrap="square" rtlCol="0">
              <a:spAutoFit/>
            </a:bodyPr>
            <a:lstStyle/>
            <a:p>
              <a:r>
                <a:rPr lang="en-US" dirty="0" smtClean="0"/>
                <a:t>Medical X-ray Imaging</a:t>
              </a:r>
              <a:endParaRPr lang="en-US" dirty="0"/>
            </a:p>
          </p:txBody>
        </p:sp>
      </p:grpSp>
      <p:grpSp>
        <p:nvGrpSpPr>
          <p:cNvPr id="10" name="Group 9"/>
          <p:cNvGrpSpPr/>
          <p:nvPr/>
        </p:nvGrpSpPr>
        <p:grpSpPr>
          <a:xfrm>
            <a:off x="533408" y="3276600"/>
            <a:ext cx="3428992" cy="3243859"/>
            <a:chOff x="533408" y="3276600"/>
            <a:chExt cx="3428992" cy="3243859"/>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7110"/>
            <a:stretch/>
          </p:blipFill>
          <p:spPr>
            <a:xfrm>
              <a:off x="533408" y="3276600"/>
              <a:ext cx="1967675" cy="3243859"/>
            </a:xfrm>
            <a:prstGeom prst="rect">
              <a:avLst/>
            </a:prstGeom>
          </p:spPr>
        </p:pic>
        <p:sp>
          <p:nvSpPr>
            <p:cNvPr id="9" name="TextBox 8"/>
            <p:cNvSpPr txBox="1"/>
            <p:nvPr/>
          </p:nvSpPr>
          <p:spPr>
            <a:xfrm>
              <a:off x="2590800" y="3429000"/>
              <a:ext cx="1371600" cy="923330"/>
            </a:xfrm>
            <a:prstGeom prst="rect">
              <a:avLst/>
            </a:prstGeom>
            <a:noFill/>
          </p:spPr>
          <p:txBody>
            <a:bodyPr wrap="square" rtlCol="0">
              <a:spAutoFit/>
            </a:bodyPr>
            <a:lstStyle/>
            <a:p>
              <a:r>
                <a:rPr lang="en-US" dirty="0" smtClean="0"/>
                <a:t>Soft-tissue X-ray Imaging</a:t>
              </a:r>
              <a:endParaRPr lang="en-US" dirty="0"/>
            </a:p>
          </p:txBody>
        </p:sp>
      </p:grpSp>
    </p:spTree>
    <p:extLst>
      <p:ext uri="{BB962C8B-B14F-4D97-AF65-F5344CB8AC3E}">
        <p14:creationId xmlns:p14="http://schemas.microsoft.com/office/powerpoint/2010/main" val="410817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0188"/>
            <a:ext cx="9144000" cy="1329595"/>
          </a:xfrm>
        </p:spPr>
        <p:txBody>
          <a:bodyPr/>
          <a:lstStyle/>
          <a:p>
            <a:pPr algn="ctr"/>
            <a:r>
              <a:rPr lang="en-US" dirty="0" smtClean="0">
                <a:solidFill>
                  <a:schemeClr val="tx2"/>
                </a:solidFill>
              </a:rPr>
              <a:t>Field Harvested Roots Can Be Complicated to Analyze</a:t>
            </a:r>
            <a:endParaRPr lang="en-US"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530" y="1836992"/>
            <a:ext cx="4025646" cy="474573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232397503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0188"/>
            <a:ext cx="9144000" cy="664797"/>
          </a:xfrm>
        </p:spPr>
        <p:txBody>
          <a:bodyPr/>
          <a:lstStyle/>
          <a:p>
            <a:pPr algn="ctr"/>
            <a:r>
              <a:rPr lang="en-US" dirty="0" smtClean="0">
                <a:solidFill>
                  <a:schemeClr val="tx2"/>
                </a:solidFill>
              </a:rPr>
              <a:t>Our Basic X-ray Imaging Concept</a:t>
            </a:r>
            <a:endParaRPr lang="en-US"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530" y="1836992"/>
            <a:ext cx="4025646" cy="4745736"/>
          </a:xfrm>
          <a:prstGeom prst="rect">
            <a:avLst/>
          </a:prstGeom>
        </p:spPr>
      </p:pic>
      <p:grpSp>
        <p:nvGrpSpPr>
          <p:cNvPr id="3" name="Group 2"/>
          <p:cNvGrpSpPr/>
          <p:nvPr/>
        </p:nvGrpSpPr>
        <p:grpSpPr>
          <a:xfrm>
            <a:off x="76200" y="1600200"/>
            <a:ext cx="1447800" cy="4495800"/>
            <a:chOff x="76200" y="1600200"/>
            <a:chExt cx="1447800" cy="4495800"/>
          </a:xfrm>
        </p:grpSpPr>
        <p:grpSp>
          <p:nvGrpSpPr>
            <p:cNvPr id="9" name="Group 8"/>
            <p:cNvGrpSpPr/>
            <p:nvPr/>
          </p:nvGrpSpPr>
          <p:grpSpPr>
            <a:xfrm>
              <a:off x="1143000" y="1600200"/>
              <a:ext cx="381000" cy="4495800"/>
              <a:chOff x="1143000" y="1600200"/>
              <a:chExt cx="381000" cy="4495800"/>
            </a:xfrm>
          </p:grpSpPr>
          <p:sp>
            <p:nvSpPr>
              <p:cNvPr id="7" name="Rectangle 6"/>
              <p:cNvSpPr/>
              <p:nvPr/>
            </p:nvSpPr>
            <p:spPr>
              <a:xfrm>
                <a:off x="1143000" y="2819400"/>
                <a:ext cx="381000" cy="2133600"/>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219200" y="1600200"/>
                <a:ext cx="228600" cy="4495800"/>
              </a:xfrm>
              <a:prstGeom prst="rect">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Box 14"/>
            <p:cNvSpPr txBox="1"/>
            <p:nvPr/>
          </p:nvSpPr>
          <p:spPr>
            <a:xfrm>
              <a:off x="76200" y="3429000"/>
              <a:ext cx="1143000" cy="646331"/>
            </a:xfrm>
            <a:prstGeom prst="rect">
              <a:avLst/>
            </a:prstGeom>
            <a:noFill/>
          </p:spPr>
          <p:txBody>
            <a:bodyPr wrap="square" rtlCol="0">
              <a:spAutoFit/>
            </a:bodyPr>
            <a:lstStyle/>
            <a:p>
              <a:r>
                <a:rPr lang="en-US" dirty="0" smtClean="0"/>
                <a:t>X-ray Camera</a:t>
              </a:r>
              <a:endParaRPr lang="en-US" dirty="0"/>
            </a:p>
          </p:txBody>
        </p:sp>
      </p:grpSp>
      <p:grpSp>
        <p:nvGrpSpPr>
          <p:cNvPr id="10" name="Group 9"/>
          <p:cNvGrpSpPr/>
          <p:nvPr/>
        </p:nvGrpSpPr>
        <p:grpSpPr>
          <a:xfrm>
            <a:off x="7500176" y="2590800"/>
            <a:ext cx="1643824" cy="3610928"/>
            <a:chOff x="7500176" y="2590800"/>
            <a:chExt cx="1643824" cy="3610928"/>
          </a:xfrm>
        </p:grpSpPr>
        <p:grpSp>
          <p:nvGrpSpPr>
            <p:cNvPr id="2" name="Group 1"/>
            <p:cNvGrpSpPr/>
            <p:nvPr/>
          </p:nvGrpSpPr>
          <p:grpSpPr>
            <a:xfrm>
              <a:off x="7848600" y="2590800"/>
              <a:ext cx="1219200" cy="1819273"/>
              <a:chOff x="7848600" y="2590800"/>
              <a:chExt cx="1219200" cy="1819273"/>
            </a:xfrm>
          </p:grpSpPr>
          <p:sp>
            <p:nvSpPr>
              <p:cNvPr id="18" name="Pie 17"/>
              <p:cNvSpPr/>
              <p:nvPr/>
            </p:nvSpPr>
            <p:spPr>
              <a:xfrm rot="13360737">
                <a:off x="7924800" y="3286123"/>
                <a:ext cx="1143000" cy="1123950"/>
              </a:xfrm>
              <a:prstGeom prst="pi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p:cNvSpPr/>
              <p:nvPr/>
            </p:nvSpPr>
            <p:spPr>
              <a:xfrm>
                <a:off x="8382000" y="3771900"/>
                <a:ext cx="152400" cy="152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7848600" y="2590800"/>
                <a:ext cx="1219200" cy="646331"/>
              </a:xfrm>
              <a:prstGeom prst="rect">
                <a:avLst/>
              </a:prstGeom>
              <a:noFill/>
            </p:spPr>
            <p:txBody>
              <a:bodyPr wrap="square" rtlCol="0">
                <a:spAutoFit/>
              </a:bodyPr>
              <a:lstStyle/>
              <a:p>
                <a:r>
                  <a:rPr lang="en-US" dirty="0" smtClean="0"/>
                  <a:t>X-ray Generator</a:t>
                </a:r>
                <a:endParaRPr lang="en-US" dirty="0"/>
              </a:p>
            </p:txBody>
          </p:sp>
        </p:grpSp>
        <p:sp>
          <p:nvSpPr>
            <p:cNvPr id="19" name="TextBox 18"/>
            <p:cNvSpPr txBox="1"/>
            <p:nvPr/>
          </p:nvSpPr>
          <p:spPr>
            <a:xfrm>
              <a:off x="7500176" y="4724400"/>
              <a:ext cx="1643824" cy="1477328"/>
            </a:xfrm>
            <a:prstGeom prst="rect">
              <a:avLst/>
            </a:prstGeom>
            <a:noFill/>
          </p:spPr>
          <p:txBody>
            <a:bodyPr wrap="square" rtlCol="0">
              <a:spAutoFit/>
            </a:bodyPr>
            <a:lstStyle/>
            <a:p>
              <a:r>
                <a:rPr lang="en-US" dirty="0" smtClean="0">
                  <a:solidFill>
                    <a:schemeClr val="bg1"/>
                  </a:solidFill>
                </a:rPr>
                <a:t>Very low energy </a:t>
              </a:r>
              <a:r>
                <a:rPr lang="en-US" dirty="0">
                  <a:solidFill>
                    <a:schemeClr val="bg1"/>
                  </a:solidFill>
                </a:rPr>
                <a:t>X-rays</a:t>
              </a:r>
            </a:p>
            <a:p>
              <a:r>
                <a:rPr lang="en-US" dirty="0" smtClean="0">
                  <a:solidFill>
                    <a:schemeClr val="bg1"/>
                  </a:solidFill>
                </a:rPr>
                <a:t>(10Kev) allow for soft-tissue imaging.</a:t>
              </a:r>
              <a:endParaRPr lang="en-US" dirty="0">
                <a:solidFill>
                  <a:schemeClr val="bg1"/>
                </a:solidFill>
              </a:endParaRPr>
            </a:p>
          </p:txBody>
        </p:sp>
      </p:grpSp>
      <p:cxnSp>
        <p:nvCxnSpPr>
          <p:cNvPr id="20" name="Straight Connector 19"/>
          <p:cNvCxnSpPr/>
          <p:nvPr/>
        </p:nvCxnSpPr>
        <p:spPr>
          <a:xfrm>
            <a:off x="1600200" y="2819400"/>
            <a:ext cx="6934200" cy="10287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600200" y="3848100"/>
            <a:ext cx="6934200" cy="11049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3696305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e 17"/>
          <p:cNvSpPr/>
          <p:nvPr/>
        </p:nvSpPr>
        <p:spPr>
          <a:xfrm rot="13360737">
            <a:off x="7924800" y="3286123"/>
            <a:ext cx="1143000" cy="1123950"/>
          </a:xfrm>
          <a:prstGeom prst="pi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p:cNvSpPr>
            <a:spLocks noGrp="1"/>
          </p:cNvSpPr>
          <p:nvPr>
            <p:ph type="title"/>
          </p:nvPr>
        </p:nvSpPr>
        <p:spPr>
          <a:xfrm>
            <a:off x="0" y="230188"/>
            <a:ext cx="9144000" cy="1329595"/>
          </a:xfrm>
        </p:spPr>
        <p:txBody>
          <a:bodyPr/>
          <a:lstStyle/>
          <a:p>
            <a:pPr algn="ctr"/>
            <a:r>
              <a:rPr lang="en-US" dirty="0"/>
              <a:t>How is Soft-tissue X-ray </a:t>
            </a:r>
            <a:r>
              <a:rPr lang="en-US" dirty="0" smtClean="0"/>
              <a:t>Imaging of </a:t>
            </a:r>
            <a:br>
              <a:rPr lang="en-US" dirty="0" smtClean="0"/>
            </a:br>
            <a:r>
              <a:rPr lang="en-US" dirty="0" smtClean="0"/>
              <a:t>Root Systems Accomplished</a:t>
            </a:r>
            <a:r>
              <a:rPr lang="en-US" dirty="0"/>
              <a:t>?</a:t>
            </a:r>
            <a:endParaRPr lang="en-US"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530" y="1836992"/>
            <a:ext cx="4025646" cy="4745736"/>
          </a:xfrm>
          <a:prstGeom prst="rect">
            <a:avLst/>
          </a:prstGeom>
        </p:spPr>
      </p:pic>
      <p:sp>
        <p:nvSpPr>
          <p:cNvPr id="6" name="Oval 5"/>
          <p:cNvSpPr/>
          <p:nvPr/>
        </p:nvSpPr>
        <p:spPr>
          <a:xfrm>
            <a:off x="8382000" y="3771900"/>
            <a:ext cx="152400" cy="152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1143000" y="1600200"/>
            <a:ext cx="381000" cy="4495800"/>
            <a:chOff x="1143000" y="1600200"/>
            <a:chExt cx="381000" cy="4495800"/>
          </a:xfrm>
        </p:grpSpPr>
        <p:sp>
          <p:nvSpPr>
            <p:cNvPr id="7" name="Rectangle 6"/>
            <p:cNvSpPr/>
            <p:nvPr/>
          </p:nvSpPr>
          <p:spPr>
            <a:xfrm>
              <a:off x="1143000" y="2819400"/>
              <a:ext cx="381000" cy="2133600"/>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219200" y="1600200"/>
              <a:ext cx="228600" cy="4495800"/>
            </a:xfrm>
            <a:prstGeom prst="rect">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1" name="Straight Connector 10"/>
          <p:cNvCxnSpPr>
            <a:endCxn id="6" idx="6"/>
          </p:cNvCxnSpPr>
          <p:nvPr/>
        </p:nvCxnSpPr>
        <p:spPr>
          <a:xfrm>
            <a:off x="1600200" y="2819400"/>
            <a:ext cx="6934200" cy="10287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6" idx="6"/>
          </p:cNvCxnSpPr>
          <p:nvPr/>
        </p:nvCxnSpPr>
        <p:spPr>
          <a:xfrm flipV="1">
            <a:off x="1600200" y="3848100"/>
            <a:ext cx="6934200" cy="11049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48600" y="2590800"/>
            <a:ext cx="1219200" cy="646331"/>
          </a:xfrm>
          <a:prstGeom prst="rect">
            <a:avLst/>
          </a:prstGeom>
          <a:noFill/>
        </p:spPr>
        <p:txBody>
          <a:bodyPr wrap="square" rtlCol="0">
            <a:spAutoFit/>
          </a:bodyPr>
          <a:lstStyle/>
          <a:p>
            <a:r>
              <a:rPr lang="en-US" dirty="0" smtClean="0"/>
              <a:t>X-ray Generator</a:t>
            </a:r>
            <a:endParaRPr lang="en-US" dirty="0"/>
          </a:p>
        </p:txBody>
      </p:sp>
      <p:sp>
        <p:nvSpPr>
          <p:cNvPr id="15" name="TextBox 14"/>
          <p:cNvSpPr txBox="1"/>
          <p:nvPr/>
        </p:nvSpPr>
        <p:spPr>
          <a:xfrm>
            <a:off x="76200" y="3429000"/>
            <a:ext cx="1143000" cy="646331"/>
          </a:xfrm>
          <a:prstGeom prst="rect">
            <a:avLst/>
          </a:prstGeom>
          <a:noFill/>
        </p:spPr>
        <p:txBody>
          <a:bodyPr wrap="square" rtlCol="0">
            <a:spAutoFit/>
          </a:bodyPr>
          <a:lstStyle/>
          <a:p>
            <a:r>
              <a:rPr lang="en-US" dirty="0" smtClean="0"/>
              <a:t>X-ray Camera</a:t>
            </a:r>
            <a:endParaRPr lang="en-US"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469633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0 L 0 0.25 E" pathEditMode="relative" ptsTypes="">
                                      <p:cBhvr>
                                        <p:cTn id="6" dur="2000" spd="-100000" fill="hold"/>
                                        <p:tgtEl>
                                          <p:spTgt spid="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ie 17"/>
          <p:cNvSpPr/>
          <p:nvPr/>
        </p:nvSpPr>
        <p:spPr>
          <a:xfrm rot="13360737">
            <a:off x="7924800" y="3286123"/>
            <a:ext cx="1143000" cy="1123950"/>
          </a:xfrm>
          <a:prstGeom prst="pie">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itle 3"/>
          <p:cNvSpPr>
            <a:spLocks noGrp="1"/>
          </p:cNvSpPr>
          <p:nvPr>
            <p:ph type="title"/>
          </p:nvPr>
        </p:nvSpPr>
        <p:spPr>
          <a:xfrm>
            <a:off x="0" y="230188"/>
            <a:ext cx="9144000" cy="1329595"/>
          </a:xfrm>
        </p:spPr>
        <p:txBody>
          <a:bodyPr/>
          <a:lstStyle/>
          <a:p>
            <a:pPr algn="ctr"/>
            <a:r>
              <a:rPr lang="en-US" dirty="0"/>
              <a:t>How is Soft-tissue X-ray Imaging Accomplished?</a:t>
            </a:r>
            <a:endParaRPr lang="en-US" dirty="0">
              <a:solidFill>
                <a:schemeClr val="tx2"/>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530" y="1836992"/>
            <a:ext cx="4025646" cy="4745736"/>
          </a:xfrm>
          <a:prstGeom prst="rect">
            <a:avLst/>
          </a:prstGeom>
        </p:spPr>
      </p:pic>
      <p:sp>
        <p:nvSpPr>
          <p:cNvPr id="6" name="Oval 5"/>
          <p:cNvSpPr/>
          <p:nvPr/>
        </p:nvSpPr>
        <p:spPr>
          <a:xfrm>
            <a:off x="8382000" y="3771900"/>
            <a:ext cx="152400" cy="152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1143000" y="1600200"/>
            <a:ext cx="381000" cy="4495800"/>
            <a:chOff x="1143000" y="1600200"/>
            <a:chExt cx="381000" cy="4495800"/>
          </a:xfrm>
        </p:grpSpPr>
        <p:sp>
          <p:nvSpPr>
            <p:cNvPr id="7" name="Rectangle 6"/>
            <p:cNvSpPr/>
            <p:nvPr/>
          </p:nvSpPr>
          <p:spPr>
            <a:xfrm>
              <a:off x="1143000" y="2819400"/>
              <a:ext cx="381000" cy="2133600"/>
            </a:xfrm>
            <a:prstGeom prst="rect">
              <a:avLst/>
            </a:prstGeom>
            <a:solidFill>
              <a:schemeClr val="accent6"/>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1219200" y="1600200"/>
              <a:ext cx="228600" cy="4495800"/>
            </a:xfrm>
            <a:prstGeom prst="rect">
              <a:avLst/>
            </a:prstGeom>
            <a:solidFill>
              <a:schemeClr val="accent5"/>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1" name="Straight Connector 10"/>
          <p:cNvCxnSpPr>
            <a:endCxn id="6" idx="6"/>
          </p:cNvCxnSpPr>
          <p:nvPr/>
        </p:nvCxnSpPr>
        <p:spPr>
          <a:xfrm>
            <a:off x="1600200" y="2819400"/>
            <a:ext cx="6934200" cy="10287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6" idx="6"/>
          </p:cNvCxnSpPr>
          <p:nvPr/>
        </p:nvCxnSpPr>
        <p:spPr>
          <a:xfrm flipV="1">
            <a:off x="1600200" y="3848100"/>
            <a:ext cx="6934200" cy="11049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48600" y="2590800"/>
            <a:ext cx="1219200" cy="646331"/>
          </a:xfrm>
          <a:prstGeom prst="rect">
            <a:avLst/>
          </a:prstGeom>
          <a:noFill/>
        </p:spPr>
        <p:txBody>
          <a:bodyPr wrap="square" rtlCol="0">
            <a:spAutoFit/>
          </a:bodyPr>
          <a:lstStyle/>
          <a:p>
            <a:r>
              <a:rPr lang="en-US" dirty="0" smtClean="0"/>
              <a:t>X-ray Generator</a:t>
            </a:r>
            <a:endParaRPr lang="en-US" dirty="0"/>
          </a:p>
        </p:txBody>
      </p:sp>
      <p:sp>
        <p:nvSpPr>
          <p:cNvPr id="15" name="TextBox 14"/>
          <p:cNvSpPr txBox="1"/>
          <p:nvPr/>
        </p:nvSpPr>
        <p:spPr>
          <a:xfrm>
            <a:off x="76200" y="3429000"/>
            <a:ext cx="1143000" cy="646331"/>
          </a:xfrm>
          <a:prstGeom prst="rect">
            <a:avLst/>
          </a:prstGeom>
          <a:noFill/>
        </p:spPr>
        <p:txBody>
          <a:bodyPr wrap="square" rtlCol="0">
            <a:spAutoFit/>
          </a:bodyPr>
          <a:lstStyle/>
          <a:p>
            <a:r>
              <a:rPr lang="en-US" dirty="0" smtClean="0"/>
              <a:t>X-ray Camera</a:t>
            </a:r>
            <a:endParaRPr lang="en-US" dirty="0"/>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6185469"/>
            <a:ext cx="2271146" cy="495462"/>
          </a:xfrm>
          <a:prstGeom prst="rect">
            <a:avLst/>
          </a:prstGeom>
        </p:spPr>
      </p:pic>
    </p:spTree>
    <p:extLst>
      <p:ext uri="{BB962C8B-B14F-4D97-AF65-F5344CB8AC3E}">
        <p14:creationId xmlns:p14="http://schemas.microsoft.com/office/powerpoint/2010/main" val="5111654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11022E-16 -0.15023 L 1.11022E-16 -1.11111E-6 " pathEditMode="relative" rAng="0" ptsTypes="AA">
                                      <p:cBhvr>
                                        <p:cTn id="6" dur="2000" spd="-100000" fill="hold"/>
                                        <p:tgtEl>
                                          <p:spTgt spid="5"/>
                                        </p:tgtEl>
                                        <p:attrNameLst>
                                          <p:attrName>ppt_x</p:attrName>
                                          <p:attrName>ppt_y</p:attrName>
                                        </p:attrNameLst>
                                      </p:cBhvr>
                                      <p:rCtr x="0" y="750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Gray Satin Segoe Template">
  <a:themeElements>
    <a:clrScheme name="Gray Template Template">
      <a:dk1>
        <a:srgbClr val="000000"/>
      </a:dk1>
      <a:lt1>
        <a:srgbClr val="FFFFFF"/>
      </a:lt1>
      <a:dk2>
        <a:srgbClr val="5F5F5F"/>
      </a:dk2>
      <a:lt2>
        <a:srgbClr val="FFFF99"/>
      </a:lt2>
      <a:accent1>
        <a:srgbClr val="FFC000"/>
      </a:accent1>
      <a:accent2>
        <a:srgbClr val="3497AE"/>
      </a:accent2>
      <a:accent3>
        <a:srgbClr val="DF8045"/>
      </a:accent3>
      <a:accent4>
        <a:srgbClr val="7DCC2E"/>
      </a:accent4>
      <a:accent5>
        <a:srgbClr val="FF9929"/>
      </a:accent5>
      <a:accent6>
        <a:srgbClr val="7D3DA1"/>
      </a:accent6>
      <a:hlink>
        <a:srgbClr val="7DDDFF"/>
      </a:hlink>
      <a:folHlink>
        <a:srgbClr val="F0ED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1_Gray Satin Segoe Template</Template>
  <TotalTime>0</TotalTime>
  <Words>884</Words>
  <Application>Microsoft Office PowerPoint</Application>
  <PresentationFormat>On-screen Show (4:3)</PresentationFormat>
  <Paragraphs>168</Paragraphs>
  <Slides>30</Slides>
  <Notes>19</Notes>
  <HiddenSlides>0</HiddenSlides>
  <MMClips>2</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1_Gray Satin Segoe Template</vt:lpstr>
      <vt:lpstr>White with Courier font for code slides</vt:lpstr>
      <vt:lpstr>Measuring Roots With Soft Tissue X-ray Imaging</vt:lpstr>
      <vt:lpstr>OUTLINE</vt:lpstr>
      <vt:lpstr>About Us</vt:lpstr>
      <vt:lpstr>About Us</vt:lpstr>
      <vt:lpstr>What is Soft-tissue X-ray Imaging?</vt:lpstr>
      <vt:lpstr>Field Harvested Roots Can Be Complicated to Analyze</vt:lpstr>
      <vt:lpstr>Our Basic X-ray Imaging Concept</vt:lpstr>
      <vt:lpstr>How is Soft-tissue X-ray Imaging of  Root Systems Accomplished?</vt:lpstr>
      <vt:lpstr>How is Soft-tissue X-ray Imaging Accomplished?</vt:lpstr>
      <vt:lpstr>Why Use Soft-tissue X-ray Imaging to Study Plant Roots?</vt:lpstr>
      <vt:lpstr>Roots Are Quantified From Soft-tissue X-ray Images</vt:lpstr>
      <vt:lpstr>Quantification By Root Depth</vt:lpstr>
      <vt:lpstr>Key Root System Architecture Traits</vt:lpstr>
      <vt:lpstr>How Is Soft-tissue X-ray Imaging Used to Study Field Harvested Roots?</vt:lpstr>
      <vt:lpstr>How Is Soft-tissue X-ray Imaging Used to Study Field Harvested Roots?</vt:lpstr>
      <vt:lpstr>How Is Soft-tissue X-ray Imaging Used to Study Field Harvested Roots?</vt:lpstr>
      <vt:lpstr>Production Regions Did Affect Root Traits</vt:lpstr>
      <vt:lpstr>Tillage  Conditions Affect Root Traits</vt:lpstr>
      <vt:lpstr>Treatment Systems Did Effect Root Traits</vt:lpstr>
      <vt:lpstr>Soft-tissue X-ray Imaging Is Used For Nematode Resistance Screening</vt:lpstr>
      <vt:lpstr>Root Density vs. Depth of Cotton Plants</vt:lpstr>
      <vt:lpstr>Root Density &amp; Egg Mass Count vs. Depth</vt:lpstr>
      <vt:lpstr>Sometimes Manual Intervention is Required to Achieve Good Images</vt:lpstr>
      <vt:lpstr>Sometimes Manual Intervention is Required to Achieve Good Images</vt:lpstr>
      <vt:lpstr>Effect of Microbials on Wheat Seedlings</vt:lpstr>
      <vt:lpstr>Effect of Microbials on Wheat Seedlings</vt:lpstr>
      <vt:lpstr>Soft-tissue X-ray Imaging Used to Compare Root Development Over Time</vt:lpstr>
      <vt:lpstr>Quantification From  X-ray Images to Study Root Development Over Time</vt:lpstr>
      <vt:lpstr>Our Growth Media Is Inert And Falls Away Nicely From Roots </vt:lpstr>
      <vt:lpstr>Soft-tissue X-ray Imaging is a Versatile Tool for Plant Root Studies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2013-08-15T22:16:47Z</dcterms:created>
  <dcterms:modified xsi:type="dcterms:W3CDTF">2013-09-11T19:44:30Z</dcterms:modified>
  <cp:version/>
</cp:coreProperties>
</file>